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4" r:id="rId1"/>
  </p:sldMasterIdLst>
  <p:notesMasterIdLst>
    <p:notesMasterId r:id="rId110"/>
  </p:notesMasterIdLst>
  <p:sldIdLst>
    <p:sldId id="12734" r:id="rId2"/>
    <p:sldId id="12735" r:id="rId3"/>
    <p:sldId id="12736" r:id="rId4"/>
    <p:sldId id="12737" r:id="rId5"/>
    <p:sldId id="12738" r:id="rId6"/>
    <p:sldId id="12739" r:id="rId7"/>
    <p:sldId id="12740" r:id="rId8"/>
    <p:sldId id="12741" r:id="rId9"/>
    <p:sldId id="12742" r:id="rId10"/>
    <p:sldId id="12743" r:id="rId11"/>
    <p:sldId id="12744" r:id="rId12"/>
    <p:sldId id="12745" r:id="rId13"/>
    <p:sldId id="12746" r:id="rId14"/>
    <p:sldId id="12747" r:id="rId15"/>
    <p:sldId id="12748" r:id="rId16"/>
    <p:sldId id="12749" r:id="rId17"/>
    <p:sldId id="12750" r:id="rId18"/>
    <p:sldId id="12751" r:id="rId19"/>
    <p:sldId id="12752" r:id="rId20"/>
    <p:sldId id="12753" r:id="rId21"/>
    <p:sldId id="12754" r:id="rId22"/>
    <p:sldId id="12755" r:id="rId23"/>
    <p:sldId id="12756" r:id="rId24"/>
    <p:sldId id="12757" r:id="rId25"/>
    <p:sldId id="12758" r:id="rId26"/>
    <p:sldId id="12759" r:id="rId27"/>
    <p:sldId id="12760" r:id="rId28"/>
    <p:sldId id="12761" r:id="rId29"/>
    <p:sldId id="12762" r:id="rId30"/>
    <p:sldId id="12763" r:id="rId31"/>
    <p:sldId id="12764" r:id="rId32"/>
    <p:sldId id="12765" r:id="rId33"/>
    <p:sldId id="12766" r:id="rId34"/>
    <p:sldId id="12767" r:id="rId35"/>
    <p:sldId id="12768" r:id="rId36"/>
    <p:sldId id="12769" r:id="rId37"/>
    <p:sldId id="12770" r:id="rId38"/>
    <p:sldId id="12771" r:id="rId39"/>
    <p:sldId id="12772" r:id="rId40"/>
    <p:sldId id="12773" r:id="rId41"/>
    <p:sldId id="12774" r:id="rId42"/>
    <p:sldId id="12775" r:id="rId43"/>
    <p:sldId id="12776" r:id="rId44"/>
    <p:sldId id="12777" r:id="rId45"/>
    <p:sldId id="12778" r:id="rId46"/>
    <p:sldId id="12779" r:id="rId47"/>
    <p:sldId id="12124" r:id="rId48"/>
    <p:sldId id="12527" r:id="rId49"/>
    <p:sldId id="12518" r:id="rId50"/>
    <p:sldId id="12689" r:id="rId51"/>
    <p:sldId id="12690" r:id="rId52"/>
    <p:sldId id="12678" r:id="rId53"/>
    <p:sldId id="12680" r:id="rId54"/>
    <p:sldId id="12674" r:id="rId55"/>
    <p:sldId id="12681" r:id="rId56"/>
    <p:sldId id="12682" r:id="rId57"/>
    <p:sldId id="12528" r:id="rId58"/>
    <p:sldId id="12676" r:id="rId59"/>
    <p:sldId id="12675" r:id="rId60"/>
    <p:sldId id="12537" r:id="rId61"/>
    <p:sldId id="12684" r:id="rId62"/>
    <p:sldId id="12685" r:id="rId63"/>
    <p:sldId id="12686" r:id="rId64"/>
    <p:sldId id="12687" r:id="rId65"/>
    <p:sldId id="12688" r:id="rId66"/>
    <p:sldId id="12691" r:id="rId67"/>
    <p:sldId id="12573" r:id="rId68"/>
    <p:sldId id="12692" r:id="rId69"/>
    <p:sldId id="12693" r:id="rId70"/>
    <p:sldId id="12694" r:id="rId71"/>
    <p:sldId id="12695" r:id="rId72"/>
    <p:sldId id="12696" r:id="rId73"/>
    <p:sldId id="12697" r:id="rId74"/>
    <p:sldId id="12698" r:id="rId75"/>
    <p:sldId id="12699" r:id="rId76"/>
    <p:sldId id="12702" r:id="rId77"/>
    <p:sldId id="12700" r:id="rId78"/>
    <p:sldId id="12701" r:id="rId79"/>
    <p:sldId id="12703" r:id="rId80"/>
    <p:sldId id="12704" r:id="rId81"/>
    <p:sldId id="12705" r:id="rId82"/>
    <p:sldId id="12706" r:id="rId83"/>
    <p:sldId id="12707" r:id="rId84"/>
    <p:sldId id="12708" r:id="rId85"/>
    <p:sldId id="12709" r:id="rId86"/>
    <p:sldId id="12721" r:id="rId87"/>
    <p:sldId id="12711" r:id="rId88"/>
    <p:sldId id="12731" r:id="rId89"/>
    <p:sldId id="12717" r:id="rId90"/>
    <p:sldId id="12718" r:id="rId91"/>
    <p:sldId id="12720" r:id="rId92"/>
    <p:sldId id="12722" r:id="rId93"/>
    <p:sldId id="12723" r:id="rId94"/>
    <p:sldId id="12729" r:id="rId95"/>
    <p:sldId id="12714" r:id="rId96"/>
    <p:sldId id="12725" r:id="rId97"/>
    <p:sldId id="12716" r:id="rId98"/>
    <p:sldId id="12724" r:id="rId99"/>
    <p:sldId id="12730" r:id="rId100"/>
    <p:sldId id="12727" r:id="rId101"/>
    <p:sldId id="12715" r:id="rId102"/>
    <p:sldId id="12728" r:id="rId103"/>
    <p:sldId id="12710" r:id="rId104"/>
    <p:sldId id="12726" r:id="rId105"/>
    <p:sldId id="12713" r:id="rId106"/>
    <p:sldId id="12712" r:id="rId107"/>
    <p:sldId id="12732" r:id="rId108"/>
    <p:sldId id="12733"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3300"/>
    <a:srgbClr val="AF1201"/>
    <a:srgbClr val="F69C3D"/>
    <a:srgbClr val="65D7FF"/>
    <a:srgbClr val="C521FF"/>
    <a:srgbClr val="9900CC"/>
    <a:srgbClr val="582510"/>
    <a:srgbClr val="E4A458"/>
    <a:srgbClr val="A544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015" autoAdjust="0"/>
    <p:restoredTop sz="94624" autoAdjust="0"/>
  </p:normalViewPr>
  <p:slideViewPr>
    <p:cSldViewPr>
      <p:cViewPr varScale="1">
        <p:scale>
          <a:sx n="70" d="100"/>
          <a:sy n="70" d="100"/>
        </p:scale>
        <p:origin x="456"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0F373F-C92F-45EE-A349-5106FABBB52C}" type="datetimeFigureOut">
              <a:rPr lang="en-US" smtClean="0"/>
              <a:pPr/>
              <a:t>7/6/2020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BF6F0B-DBB2-4731-9E5A-3C5F1189FD82}" type="slidenum">
              <a:rPr lang="en-US" smtClean="0"/>
              <a:pPr/>
              <a:t>‹#›</a:t>
            </a:fld>
            <a:endParaRPr lang="en-US"/>
          </a:p>
        </p:txBody>
      </p:sp>
    </p:spTree>
    <p:extLst>
      <p:ext uri="{BB962C8B-B14F-4D97-AF65-F5344CB8AC3E}">
        <p14:creationId xmlns:p14="http://schemas.microsoft.com/office/powerpoint/2010/main" val="2040812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149D8D-B742-4BC2-9D97-CC41363FED81}" type="datetimeFigureOut">
              <a:rPr lang="en-US" smtClean="0"/>
              <a:pPr/>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C64BC-A7DF-4448-894A-776EB02E5DA9}" type="slidenum">
              <a:rPr lang="en-US" smtClean="0"/>
              <a:pPr/>
              <a:t>‹#›</a:t>
            </a:fld>
            <a:endParaRPr lang="en-US"/>
          </a:p>
        </p:txBody>
      </p:sp>
    </p:spTree>
    <p:extLst>
      <p:ext uri="{BB962C8B-B14F-4D97-AF65-F5344CB8AC3E}">
        <p14:creationId xmlns:p14="http://schemas.microsoft.com/office/powerpoint/2010/main" val="498294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149D8D-B742-4BC2-9D97-CC41363FED81}" type="datetimeFigureOut">
              <a:rPr lang="en-US" smtClean="0"/>
              <a:pPr/>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C64BC-A7DF-4448-894A-776EB02E5DA9}" type="slidenum">
              <a:rPr lang="en-US" smtClean="0"/>
              <a:pPr/>
              <a:t>‹#›</a:t>
            </a:fld>
            <a:endParaRPr lang="en-US"/>
          </a:p>
        </p:txBody>
      </p:sp>
    </p:spTree>
    <p:extLst>
      <p:ext uri="{BB962C8B-B14F-4D97-AF65-F5344CB8AC3E}">
        <p14:creationId xmlns:p14="http://schemas.microsoft.com/office/powerpoint/2010/main" val="357929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149D8D-B742-4BC2-9D97-CC41363FED81}" type="datetimeFigureOut">
              <a:rPr lang="en-US" smtClean="0"/>
              <a:pPr/>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C64BC-A7DF-4448-894A-776EB02E5DA9}" type="slidenum">
              <a:rPr lang="en-US" smtClean="0"/>
              <a:pPr/>
              <a:t>‹#›</a:t>
            </a:fld>
            <a:endParaRPr lang="en-US"/>
          </a:p>
        </p:txBody>
      </p:sp>
    </p:spTree>
    <p:extLst>
      <p:ext uri="{BB962C8B-B14F-4D97-AF65-F5344CB8AC3E}">
        <p14:creationId xmlns:p14="http://schemas.microsoft.com/office/powerpoint/2010/main" val="3749327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149D8D-B742-4BC2-9D97-CC41363FED81}" type="datetimeFigureOut">
              <a:rPr lang="en-US" smtClean="0"/>
              <a:pPr/>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C64BC-A7DF-4448-894A-776EB02E5DA9}" type="slidenum">
              <a:rPr lang="en-US" smtClean="0"/>
              <a:pPr/>
              <a:t>‹#›</a:t>
            </a:fld>
            <a:endParaRPr lang="en-US"/>
          </a:p>
        </p:txBody>
      </p:sp>
    </p:spTree>
    <p:extLst>
      <p:ext uri="{BB962C8B-B14F-4D97-AF65-F5344CB8AC3E}">
        <p14:creationId xmlns:p14="http://schemas.microsoft.com/office/powerpoint/2010/main" val="221927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149D8D-B742-4BC2-9D97-CC41363FED81}" type="datetimeFigureOut">
              <a:rPr lang="en-US" smtClean="0"/>
              <a:pPr/>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C64BC-A7DF-4448-894A-776EB02E5DA9}" type="slidenum">
              <a:rPr lang="en-US" smtClean="0"/>
              <a:pPr/>
              <a:t>‹#›</a:t>
            </a:fld>
            <a:endParaRPr lang="en-US"/>
          </a:p>
        </p:txBody>
      </p:sp>
    </p:spTree>
    <p:extLst>
      <p:ext uri="{BB962C8B-B14F-4D97-AF65-F5344CB8AC3E}">
        <p14:creationId xmlns:p14="http://schemas.microsoft.com/office/powerpoint/2010/main" val="1716454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149D8D-B742-4BC2-9D97-CC41363FED81}" type="datetimeFigureOut">
              <a:rPr lang="en-US" smtClean="0"/>
              <a:pPr/>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C64BC-A7DF-4448-894A-776EB02E5DA9}" type="slidenum">
              <a:rPr lang="en-US" smtClean="0"/>
              <a:pPr/>
              <a:t>‹#›</a:t>
            </a:fld>
            <a:endParaRPr lang="en-US"/>
          </a:p>
        </p:txBody>
      </p:sp>
    </p:spTree>
    <p:extLst>
      <p:ext uri="{BB962C8B-B14F-4D97-AF65-F5344CB8AC3E}">
        <p14:creationId xmlns:p14="http://schemas.microsoft.com/office/powerpoint/2010/main" val="2892285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149D8D-B742-4BC2-9D97-CC41363FED81}" type="datetimeFigureOut">
              <a:rPr lang="en-US" smtClean="0"/>
              <a:pPr/>
              <a:t>7/6/2020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1C64BC-A7DF-4448-894A-776EB02E5DA9}" type="slidenum">
              <a:rPr lang="en-US" smtClean="0"/>
              <a:pPr/>
              <a:t>‹#›</a:t>
            </a:fld>
            <a:endParaRPr lang="en-US"/>
          </a:p>
        </p:txBody>
      </p:sp>
    </p:spTree>
    <p:extLst>
      <p:ext uri="{BB962C8B-B14F-4D97-AF65-F5344CB8AC3E}">
        <p14:creationId xmlns:p14="http://schemas.microsoft.com/office/powerpoint/2010/main" val="242811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149D8D-B742-4BC2-9D97-CC41363FED81}" type="datetimeFigureOut">
              <a:rPr lang="en-US" smtClean="0"/>
              <a:pPr/>
              <a:t>7/6/2020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1C64BC-A7DF-4448-894A-776EB02E5DA9}" type="slidenum">
              <a:rPr lang="en-US" smtClean="0"/>
              <a:pPr/>
              <a:t>‹#›</a:t>
            </a:fld>
            <a:endParaRPr lang="en-US"/>
          </a:p>
        </p:txBody>
      </p:sp>
    </p:spTree>
    <p:extLst>
      <p:ext uri="{BB962C8B-B14F-4D97-AF65-F5344CB8AC3E}">
        <p14:creationId xmlns:p14="http://schemas.microsoft.com/office/powerpoint/2010/main" val="387610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149D8D-B742-4BC2-9D97-CC41363FED81}" type="datetimeFigureOut">
              <a:rPr lang="en-US" smtClean="0"/>
              <a:pPr/>
              <a:t>7/6/2020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1C64BC-A7DF-4448-894A-776EB02E5DA9}" type="slidenum">
              <a:rPr lang="en-US" smtClean="0"/>
              <a:pPr/>
              <a:t>‹#›</a:t>
            </a:fld>
            <a:endParaRPr lang="en-US"/>
          </a:p>
        </p:txBody>
      </p:sp>
    </p:spTree>
    <p:extLst>
      <p:ext uri="{BB962C8B-B14F-4D97-AF65-F5344CB8AC3E}">
        <p14:creationId xmlns:p14="http://schemas.microsoft.com/office/powerpoint/2010/main" val="2546575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149D8D-B742-4BC2-9D97-CC41363FED81}" type="datetimeFigureOut">
              <a:rPr lang="en-US" smtClean="0"/>
              <a:pPr/>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C64BC-A7DF-4448-894A-776EB02E5DA9}" type="slidenum">
              <a:rPr lang="en-US" smtClean="0"/>
              <a:pPr/>
              <a:t>‹#›</a:t>
            </a:fld>
            <a:endParaRPr lang="en-US"/>
          </a:p>
        </p:txBody>
      </p:sp>
    </p:spTree>
    <p:extLst>
      <p:ext uri="{BB962C8B-B14F-4D97-AF65-F5344CB8AC3E}">
        <p14:creationId xmlns:p14="http://schemas.microsoft.com/office/powerpoint/2010/main" val="1094438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149D8D-B742-4BC2-9D97-CC41363FED81}" type="datetimeFigureOut">
              <a:rPr lang="en-US" smtClean="0"/>
              <a:pPr/>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C64BC-A7DF-4448-894A-776EB02E5DA9}" type="slidenum">
              <a:rPr lang="en-US" smtClean="0"/>
              <a:pPr/>
              <a:t>‹#›</a:t>
            </a:fld>
            <a:endParaRPr lang="en-US"/>
          </a:p>
        </p:txBody>
      </p:sp>
    </p:spTree>
    <p:extLst>
      <p:ext uri="{BB962C8B-B14F-4D97-AF65-F5344CB8AC3E}">
        <p14:creationId xmlns:p14="http://schemas.microsoft.com/office/powerpoint/2010/main" val="3376884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171323"/>
            </a:gs>
            <a:gs pos="50000">
              <a:srgbClr val="440E0C"/>
            </a:gs>
            <a:gs pos="79000">
              <a:srgbClr val="A5441E"/>
            </a:gs>
            <a:gs pos="98000">
              <a:srgbClr val="6E2E14"/>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A149D8D-B742-4BC2-9D97-CC41363FED81}" type="datetimeFigureOut">
              <a:rPr lang="en-US" smtClean="0"/>
              <a:pPr/>
              <a:t>7/6/2020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91C64BC-A7DF-4448-894A-776EB02E5DA9}" type="slidenum">
              <a:rPr lang="en-US" smtClean="0"/>
              <a:pPr/>
              <a:t>‹#›</a:t>
            </a:fld>
            <a:endParaRPr lang="en-US"/>
          </a:p>
        </p:txBody>
      </p:sp>
    </p:spTree>
    <p:extLst>
      <p:ext uri="{BB962C8B-B14F-4D97-AF65-F5344CB8AC3E}">
        <p14:creationId xmlns:p14="http://schemas.microsoft.com/office/powerpoint/2010/main" val="187806291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file:///C:\Users\Ray\Music\Celtic%20Music\Celtic%20Psalms\09%20Psalm%20103%20-%20From%20Everlasting%20To%20Everlasting.wma" TargetMode="External"/><Relationship Id="rId1" Type="http://schemas.microsoft.com/office/2007/relationships/media" Target="file:///C:\Users\Ray\Music\Celtic%20Music\Celtic%20Psalms\09%20Psalm%20103%20-%20From%20Everlasting%20To%20Everlasting.wma"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p:txBody>
          <a:bodyPr/>
          <a:lstStyle/>
          <a:p>
            <a:endParaRPr lang="en-US"/>
          </a:p>
        </p:txBody>
      </p:sp>
      <p:pic>
        <p:nvPicPr>
          <p:cNvPr id="5" name="09 Psalm 103 - From Everlasting To Everlasting.wma">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4" cstate="print"/>
          <a:stretch>
            <a:fillRect/>
          </a:stretch>
        </p:blipFill>
        <p:spPr>
          <a:xfrm>
            <a:off x="228600" y="6324600"/>
            <a:ext cx="304800" cy="304800"/>
          </a:xfrm>
          <a:prstGeom prst="rect">
            <a:avLst/>
          </a:prstGeom>
        </p:spPr>
      </p:pic>
    </p:spTree>
    <p:extLst>
      <p:ext uri="{BB962C8B-B14F-4D97-AF65-F5344CB8AC3E}">
        <p14:creationId xmlns:p14="http://schemas.microsoft.com/office/powerpoint/2010/main" val="1690440474"/>
      </p:ext>
    </p:extLst>
  </p:cSld>
  <p:clrMapOvr>
    <a:masterClrMapping/>
  </p:clrMapOvr>
  <p:transition spd="slow" advTm="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10"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Mountain Lake 4.jpg"/>
          <p:cNvPicPr>
            <a:picLocks noChangeAspect="1"/>
          </p:cNvPicPr>
          <p:nvPr/>
        </p:nvPicPr>
        <p:blipFill rotWithShape="1">
          <a:blip r:embed="rId2" cstate="print"/>
          <a:srcRect l="811" r="623" b="2222"/>
          <a:stretch/>
        </p:blipFill>
        <p:spPr>
          <a:xfrm>
            <a:off x="-4916" y="0"/>
            <a:ext cx="9148916" cy="6858000"/>
          </a:xfrm>
          <a:prstGeom prst="rect">
            <a:avLst/>
          </a:prstGeom>
        </p:spPr>
      </p:pic>
    </p:spTree>
    <p:extLst>
      <p:ext uri="{BB962C8B-B14F-4D97-AF65-F5344CB8AC3E}">
        <p14:creationId xmlns:p14="http://schemas.microsoft.com/office/powerpoint/2010/main" val="3312470387"/>
      </p:ext>
    </p:extLst>
  </p:cSld>
  <p:clrMapOvr>
    <a:masterClrMapping/>
  </p:clrMapOvr>
  <mc:AlternateContent xmlns:mc="http://schemas.openxmlformats.org/markup-compatibility/2006" xmlns:p14="http://schemas.microsoft.com/office/powerpoint/2010/main">
    <mc:Choice Requires="p14">
      <p:transition spd="med" p14:dur="700" advTm="3935">
        <p:fade/>
      </p:transition>
    </mc:Choice>
    <mc:Fallback xmlns="">
      <p:transition spd="med" advTm="3935">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342900" y="2520638"/>
            <a:ext cx="8458200" cy="3293209"/>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The </a:t>
            </a:r>
            <a:r>
              <a:rPr lang="en-US" sz="52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fullness </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of </a:t>
            </a:r>
            <a:r>
              <a:rPr lang="en-US" sz="52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its future qualitative aspect can be lost, but “</a:t>
            </a:r>
            <a:r>
              <a:rPr lang="en-US" sz="52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itself can </a:t>
            </a:r>
            <a:r>
              <a:rPr lang="en-US" sz="5200" b="1" u="sng"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never</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be lost.</a:t>
            </a:r>
            <a:endParaRPr lang="en-US" sz="52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7" name="TextBox 6"/>
          <p:cNvSpPr txBox="1"/>
          <p:nvPr/>
        </p:nvSpPr>
        <p:spPr>
          <a:xfrm>
            <a:off x="209550" y="1395070"/>
            <a:ext cx="8724900"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The Loss of the Fullness of Life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182869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1657350" y="1385403"/>
            <a:ext cx="5829300"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The Loss of Service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342900" y="2471734"/>
            <a:ext cx="8458200" cy="403187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“But I discipline my body and bring it into subjection, lest, when I have preached to others, I myself should become </a:t>
            </a:r>
            <a:r>
              <a:rPr lang="en-US" sz="52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disqualified</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p>
          <a:p>
            <a:pPr algn="just">
              <a:buClr>
                <a:srgbClr val="FFFF00"/>
              </a:buClr>
            </a:pP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a:t>
            </a:r>
            <a:r>
              <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1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Corinthians 9:27)</a:t>
            </a:r>
            <a:endPar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235744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1657350" y="1385403"/>
            <a:ext cx="5829300"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The Gain of Service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342900" y="2520638"/>
            <a:ext cx="8458200" cy="341632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The more faithful we are in our service for Christ now, the greater our service for Jesus will be in the life to come.</a:t>
            </a:r>
            <a:endParaRPr lang="en-US" sz="54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354626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1408411" y="1395070"/>
            <a:ext cx="6327179"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Ranks in the Kingdom</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342900" y="2520638"/>
            <a:ext cx="8458200" cy="2400657"/>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In </a:t>
            </a: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the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kingdom, “many </a:t>
            </a: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that are first shall be last; and the last shall be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first.” </a:t>
            </a: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(Matthew 19:30)</a:t>
            </a:r>
            <a:endParaRPr lang="en-US" sz="5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357204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342900" y="2520638"/>
            <a:ext cx="8458200" cy="393954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“…he </a:t>
            </a: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who overcomes, and keeps My works until the end, to him I will give power over the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nations.” </a:t>
            </a: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(Revelation 2:26)</a:t>
            </a:r>
            <a:endParaRPr lang="en-US" sz="5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a:p>
            <a:pPr algn="just">
              <a:buClr>
                <a:srgbClr val="FFFF00"/>
              </a:buClr>
            </a:pPr>
            <a:endPar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7" name="TextBox 6"/>
          <p:cNvSpPr txBox="1"/>
          <p:nvPr/>
        </p:nvSpPr>
        <p:spPr>
          <a:xfrm>
            <a:off x="1408411" y="1395070"/>
            <a:ext cx="6327179"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Ranks in the Kingdom</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337599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342900" y="2520638"/>
            <a:ext cx="8458200" cy="163121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“…If </a:t>
            </a: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we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endure, we </a:t>
            </a: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shall also reign with Him</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a:t>
            </a:r>
            <a:r>
              <a:rPr lang="en-US" sz="5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2 </a:t>
            </a: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Timothy 2:12)</a:t>
            </a:r>
            <a:endParaRPr lang="en-US" sz="5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7" name="TextBox 6"/>
          <p:cNvSpPr txBox="1"/>
          <p:nvPr/>
        </p:nvSpPr>
        <p:spPr>
          <a:xfrm>
            <a:off x="1408411" y="1395070"/>
            <a:ext cx="6327179"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Ranks in the Kingdom</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8" name="TextBox 7"/>
          <p:cNvSpPr txBox="1"/>
          <p:nvPr/>
        </p:nvSpPr>
        <p:spPr>
          <a:xfrm>
            <a:off x="369058" y="4289055"/>
            <a:ext cx="8458200" cy="163121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Jesus is the “King of kings and Lord of lords”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(Revelation 19:16)</a:t>
            </a:r>
            <a:endPar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63464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342900" y="2520638"/>
            <a:ext cx="8458200" cy="393954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While all believers will be in the kingdom forever, the </a:t>
            </a: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quality</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of each one’s</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 life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will vary depending on the deeds done in the body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(2 Corinthians 5:1-11)</a:t>
            </a:r>
            <a:endPar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7" name="TextBox 6"/>
          <p:cNvSpPr txBox="1"/>
          <p:nvPr/>
        </p:nvSpPr>
        <p:spPr>
          <a:xfrm>
            <a:off x="723900" y="1395070"/>
            <a:ext cx="7696200"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The Quality of Eternal Life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165332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9" name="TextBox 8"/>
          <p:cNvSpPr txBox="1"/>
          <p:nvPr/>
        </p:nvSpPr>
        <p:spPr>
          <a:xfrm>
            <a:off x="226732" y="2810289"/>
            <a:ext cx="8917268" cy="175432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The present tense of </a:t>
            </a: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 </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deals with its </a:t>
            </a: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quantity</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its length.</a:t>
            </a: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8" name="TextBox 7"/>
          <p:cNvSpPr txBox="1"/>
          <p:nvPr/>
        </p:nvSpPr>
        <p:spPr>
          <a:xfrm>
            <a:off x="226732" y="4666595"/>
            <a:ext cx="8688668" cy="1692771"/>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It is a gift received by faith alone in Christ alone, and can never be lost.</a:t>
            </a:r>
          </a:p>
        </p:txBody>
      </p:sp>
      <p:sp>
        <p:nvSpPr>
          <p:cNvPr id="11" name="TextBox 10"/>
          <p:cNvSpPr txBox="1"/>
          <p:nvPr/>
        </p:nvSpPr>
        <p:spPr>
          <a:xfrm>
            <a:off x="2166777" y="1414440"/>
            <a:ext cx="4810447" cy="1323439"/>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8000" b="1" dirty="0" smtClean="0">
                <a:ln w="6350">
                  <a:solidFill>
                    <a:sysClr val="windowText" lastClr="000000"/>
                  </a:solidFill>
                </a:ln>
                <a:solidFill>
                  <a:srgbClr val="FFFF00"/>
                </a:solidFill>
                <a:effectLst>
                  <a:outerShdw blurRad="50800" dist="50800" algn="br" rotWithShape="0">
                    <a:schemeClr val="tx1"/>
                  </a:outerShdw>
                  <a:reflection blurRad="50800" stA="55000" endA="300" endPos="45500" dir="5400000" sy="-100000" algn="bl" rotWithShape="0"/>
                </a:effectLst>
                <a:latin typeface="Geometr231 BT" panose="020D0402020204020903" pitchFamily="34" charset="0"/>
              </a:rPr>
              <a:t>Conclusion</a:t>
            </a:r>
            <a:endParaRPr lang="en-US" sz="8000" b="1" dirty="0">
              <a:ln w="6350">
                <a:solidFill>
                  <a:sysClr val="windowText" lastClr="000000"/>
                </a:solidFill>
              </a:ln>
              <a:solidFill>
                <a:srgbClr val="FFFF00"/>
              </a:solidFill>
              <a:effectLst>
                <a:outerShdw blurRad="50800" dist="50800" algn="br" rotWithShape="0">
                  <a:schemeClr val="tx1"/>
                </a:outerShdw>
                <a:reflection blurRad="50800" stA="55000" endA="300" endPos="45500" dir="5400000" sy="-100000" algn="bl" rotWithShape="0"/>
              </a:effectLst>
              <a:latin typeface="Geometr231 BT" panose="020D0402020204020903" pitchFamily="34" charset="0"/>
            </a:endParaRPr>
          </a:p>
        </p:txBody>
      </p:sp>
    </p:spTree>
    <p:extLst>
      <p:ext uri="{BB962C8B-B14F-4D97-AF65-F5344CB8AC3E}">
        <p14:creationId xmlns:p14="http://schemas.microsoft.com/office/powerpoint/2010/main" val="300419749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75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9" name="TextBox 8"/>
          <p:cNvSpPr txBox="1"/>
          <p:nvPr/>
        </p:nvSpPr>
        <p:spPr>
          <a:xfrm>
            <a:off x="113366" y="4708536"/>
            <a:ext cx="8917268" cy="175432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It is obtained by enduring in good works, and it can be lost.</a:t>
            </a: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8" name="TextBox 7"/>
          <p:cNvSpPr txBox="1"/>
          <p:nvPr/>
        </p:nvSpPr>
        <p:spPr>
          <a:xfrm>
            <a:off x="380066" y="2847820"/>
            <a:ext cx="8383868" cy="175432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The future tense of </a:t>
            </a: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 </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deals with its </a:t>
            </a: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quality</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its depth.</a:t>
            </a:r>
          </a:p>
        </p:txBody>
      </p:sp>
      <p:sp>
        <p:nvSpPr>
          <p:cNvPr id="11" name="TextBox 10"/>
          <p:cNvSpPr txBox="1"/>
          <p:nvPr/>
        </p:nvSpPr>
        <p:spPr>
          <a:xfrm>
            <a:off x="2166777" y="1414440"/>
            <a:ext cx="4810447" cy="1323439"/>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8000" b="1" dirty="0" smtClean="0">
                <a:ln w="6350">
                  <a:solidFill>
                    <a:sysClr val="windowText" lastClr="000000"/>
                  </a:solidFill>
                </a:ln>
                <a:solidFill>
                  <a:srgbClr val="FFFF00"/>
                </a:solidFill>
                <a:effectLst>
                  <a:outerShdw blurRad="50800" dist="50800" algn="br" rotWithShape="0">
                    <a:schemeClr val="tx1"/>
                  </a:outerShdw>
                  <a:reflection blurRad="50800" stA="55000" endA="300" endPos="45500" dir="5400000" sy="-100000" algn="bl" rotWithShape="0"/>
                </a:effectLst>
                <a:latin typeface="Geometr231 BT" panose="020D0402020204020903" pitchFamily="34" charset="0"/>
              </a:rPr>
              <a:t>Conclusion</a:t>
            </a:r>
            <a:endParaRPr lang="en-US" sz="8000" b="1" dirty="0">
              <a:ln w="6350">
                <a:solidFill>
                  <a:sysClr val="windowText" lastClr="000000"/>
                </a:solidFill>
              </a:ln>
              <a:solidFill>
                <a:srgbClr val="FFFF00"/>
              </a:solidFill>
              <a:effectLst>
                <a:outerShdw blurRad="50800" dist="50800" algn="br" rotWithShape="0">
                  <a:schemeClr val="tx1"/>
                </a:outerShdw>
                <a:reflection blurRad="50800" stA="55000" endA="300" endPos="45500" dir="5400000" sy="-100000" algn="bl" rotWithShape="0"/>
              </a:effectLst>
              <a:latin typeface="Geometr231 BT" panose="020D0402020204020903" pitchFamily="34" charset="0"/>
            </a:endParaRPr>
          </a:p>
        </p:txBody>
      </p:sp>
    </p:spTree>
    <p:extLst>
      <p:ext uri="{BB962C8B-B14F-4D97-AF65-F5344CB8AC3E}">
        <p14:creationId xmlns:p14="http://schemas.microsoft.com/office/powerpoint/2010/main" val="23092415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Sunset 5.jpg"/>
          <p:cNvPicPr>
            <a:picLocks noChangeAspect="1"/>
          </p:cNvPicPr>
          <p:nvPr/>
        </p:nvPicPr>
        <p:blipFill rotWithShape="1">
          <a:blip r:embed="rId2" cstate="print"/>
          <a:srcRect l="4999" t="1087" r="4167"/>
          <a:stretch/>
        </p:blipFill>
        <p:spPr>
          <a:xfrm>
            <a:off x="0" y="0"/>
            <a:ext cx="9144000" cy="7010400"/>
          </a:xfrm>
          <a:prstGeom prst="rect">
            <a:avLst/>
          </a:prstGeom>
        </p:spPr>
      </p:pic>
    </p:spTree>
    <p:extLst>
      <p:ext uri="{BB962C8B-B14F-4D97-AF65-F5344CB8AC3E}">
        <p14:creationId xmlns:p14="http://schemas.microsoft.com/office/powerpoint/2010/main" val="3471102986"/>
      </p:ext>
    </p:extLst>
  </p:cSld>
  <p:clrMapOvr>
    <a:masterClrMapping/>
  </p:clrMapOvr>
  <mc:AlternateContent xmlns:mc="http://schemas.openxmlformats.org/markup-compatibility/2006" xmlns:p14="http://schemas.microsoft.com/office/powerpoint/2010/main">
    <mc:Choice Requires="p14">
      <p:transition spd="med" p14:dur="700" advTm="4105">
        <p:fade/>
      </p:transition>
    </mc:Choice>
    <mc:Fallback xmlns="">
      <p:transition spd="med" advTm="4105">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4961"/>
          <a:stretch/>
        </p:blipFill>
        <p:spPr>
          <a:xfrm>
            <a:off x="-1" y="0"/>
            <a:ext cx="9144001" cy="6858000"/>
          </a:xfrm>
          <a:prstGeom prst="rect">
            <a:avLst/>
          </a:prstGeom>
        </p:spPr>
      </p:pic>
    </p:spTree>
    <p:extLst>
      <p:ext uri="{BB962C8B-B14F-4D97-AF65-F5344CB8AC3E}">
        <p14:creationId xmlns:p14="http://schemas.microsoft.com/office/powerpoint/2010/main" val="2086390819"/>
      </p:ext>
    </p:extLst>
  </p:cSld>
  <p:clrMapOvr>
    <a:masterClrMapping/>
  </p:clrMapOvr>
  <mc:AlternateContent xmlns:mc="http://schemas.openxmlformats.org/markup-compatibility/2006" xmlns:p14="http://schemas.microsoft.com/office/powerpoint/2010/main">
    <mc:Choice Requires="p14">
      <p:transition spd="med" p14:dur="700" advTm="3940">
        <p:fade/>
      </p:transition>
    </mc:Choice>
    <mc:Fallback xmlns="">
      <p:transition spd="med" advTm="394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0274458"/>
      </p:ext>
    </p:extLst>
  </p:cSld>
  <p:clrMapOvr>
    <a:masterClrMapping/>
  </p:clrMapOvr>
  <mc:AlternateContent xmlns:mc="http://schemas.openxmlformats.org/markup-compatibility/2006" xmlns:p14="http://schemas.microsoft.com/office/powerpoint/2010/main">
    <mc:Choice Requires="p14">
      <p:transition spd="med" p14:dur="700" advTm="4031">
        <p:fade/>
      </p:transition>
    </mc:Choice>
    <mc:Fallback xmlns="">
      <p:transition spd="med" advTm="4031">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50" name="Picture 2" descr="http://cdn2.landscapehdwalls.com/wallpapers/1/serpentine-road-in-the-canyons-1599-1920x1080.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81" t="6655" r="151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190079"/>
      </p:ext>
    </p:extLst>
  </p:cSld>
  <p:clrMapOvr>
    <a:masterClrMapping/>
  </p:clrMapOvr>
  <mc:AlternateContent xmlns:mc="http://schemas.openxmlformats.org/markup-compatibility/2006" xmlns:p14="http://schemas.microsoft.com/office/powerpoint/2010/main">
    <mc:Choice Requires="p14">
      <p:transition spd="med" p14:dur="700" advTm="3968">
        <p:fade/>
      </p:transition>
    </mc:Choice>
    <mc:Fallback xmlns="">
      <p:transition spd="med" advTm="3968">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descr="Mountain-in-Fall.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162881300"/>
      </p:ext>
    </p:extLst>
  </p:cSld>
  <p:clrMapOvr>
    <a:masterClrMapping/>
  </p:clrMapOvr>
  <mc:AlternateContent xmlns:mc="http://schemas.openxmlformats.org/markup-compatibility/2006" xmlns:p14="http://schemas.microsoft.com/office/powerpoint/2010/main">
    <mc:Choice Requires="p14">
      <p:transition spd="med" p14:dur="700" advTm="4114">
        <p:fade/>
      </p:transition>
    </mc:Choice>
    <mc:Fallback xmlns="">
      <p:transition spd="med" advTm="4114">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Mountain Lake.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659080448"/>
      </p:ext>
    </p:extLst>
  </p:cSld>
  <p:clrMapOvr>
    <a:masterClrMapping/>
  </p:clrMapOvr>
  <mc:AlternateContent xmlns:mc="http://schemas.openxmlformats.org/markup-compatibility/2006" xmlns:p14="http://schemas.microsoft.com/office/powerpoint/2010/main">
    <mc:Choice Requires="p14">
      <p:transition spd="med" p14:dur="700" advTm="3969">
        <p:fade/>
      </p:transition>
    </mc:Choice>
    <mc:Fallback xmlns="">
      <p:transition spd="med" advTm="3969">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193484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9" name="Picture 8" descr="Space - Finger.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225949369"/>
      </p:ext>
    </p:extLst>
  </p:cSld>
  <p:clrMapOvr>
    <a:masterClrMapping/>
  </p:clrMapOvr>
  <mc:AlternateContent xmlns:mc="http://schemas.openxmlformats.org/markup-compatibility/2006" xmlns:p14="http://schemas.microsoft.com/office/powerpoint/2010/main">
    <mc:Choice Requires="p14">
      <p:transition spd="med" p14:dur="700" advTm="3989">
        <p:fade/>
      </p:transition>
    </mc:Choice>
    <mc:Fallback xmlns="">
      <p:transition spd="med" advTm="3989">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Space.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454407979"/>
      </p:ext>
    </p:extLst>
  </p:cSld>
  <p:clrMapOvr>
    <a:masterClrMapping/>
  </p:clrMapOvr>
  <mc:AlternateContent xmlns:mc="http://schemas.openxmlformats.org/markup-compatibility/2006" xmlns:p14="http://schemas.microsoft.com/office/powerpoint/2010/main">
    <mc:Choice Requires="p14">
      <p:transition spd="med" p14:dur="700" advTm="4030">
        <p:fade/>
      </p:transition>
    </mc:Choice>
    <mc:Fallback xmlns="">
      <p:transition spd="med" advTm="403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Blue Background 13.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373920297"/>
      </p:ext>
    </p:extLst>
  </p:cSld>
  <p:clrMapOvr>
    <a:masterClrMapping/>
  </p:clrMapOvr>
  <mc:AlternateContent xmlns:mc="http://schemas.openxmlformats.org/markup-compatibility/2006" xmlns:p14="http://schemas.microsoft.com/office/powerpoint/2010/main">
    <mc:Choice Requires="p14">
      <p:transition spd="slow" p14:dur="1250" advTm="3354">
        <p:fade/>
      </p:transition>
    </mc:Choice>
    <mc:Fallback xmlns="">
      <p:transition spd="slow" advTm="3354">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softEdge rad="254000"/>
          </a:effectLst>
        </p:spPr>
      </p:pic>
    </p:spTree>
    <p:extLst>
      <p:ext uri="{BB962C8B-B14F-4D97-AF65-F5344CB8AC3E}">
        <p14:creationId xmlns:p14="http://schemas.microsoft.com/office/powerpoint/2010/main" val="1918325482"/>
      </p:ext>
    </p:extLst>
  </p:cSld>
  <p:clrMapOvr>
    <a:masterClrMapping/>
  </p:clrMapOvr>
  <mc:AlternateContent xmlns:mc="http://schemas.openxmlformats.org/markup-compatibility/2006" xmlns:p14="http://schemas.microsoft.com/office/powerpoint/2010/main">
    <mc:Choice Requires="p14">
      <p:transition spd="med" p14:dur="700" advTm="4054">
        <p:fade/>
      </p:transition>
    </mc:Choice>
    <mc:Fallback xmlns="">
      <p:transition spd="med" advTm="4054">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555" r="4630"/>
          <a:stretch/>
        </p:blipFill>
        <p:spPr>
          <a:xfrm>
            <a:off x="-1" y="0"/>
            <a:ext cx="9132232" cy="6858000"/>
          </a:xfrm>
          <a:prstGeom prst="rect">
            <a:avLst/>
          </a:prstGeom>
        </p:spPr>
      </p:pic>
    </p:spTree>
    <p:extLst>
      <p:ext uri="{BB962C8B-B14F-4D97-AF65-F5344CB8AC3E}">
        <p14:creationId xmlns:p14="http://schemas.microsoft.com/office/powerpoint/2010/main" val="1462538891"/>
      </p:ext>
    </p:extLst>
  </p:cSld>
  <p:clrMapOvr>
    <a:masterClrMapping/>
  </p:clrMapOvr>
  <mc:AlternateContent xmlns:mc="http://schemas.openxmlformats.org/markup-compatibility/2006" xmlns:p14="http://schemas.microsoft.com/office/powerpoint/2010/main">
    <mc:Choice Requires="p14">
      <p:transition spd="med" p14:dur="700" advTm="4054">
        <p:fade/>
      </p:transition>
    </mc:Choice>
    <mc:Fallback xmlns="">
      <p:transition spd="med" advTm="4054">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 name="Picture 7" descr="Aurora - blue2.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504255828"/>
      </p:ext>
    </p:extLst>
  </p:cSld>
  <p:clrMapOvr>
    <a:masterClrMapping/>
  </p:clrMapOvr>
  <mc:AlternateContent xmlns:mc="http://schemas.openxmlformats.org/markup-compatibility/2006" xmlns:p14="http://schemas.microsoft.com/office/powerpoint/2010/main">
    <mc:Choice Requires="p14">
      <p:transition spd="med" p14:dur="700" advTm="3999">
        <p:fade/>
      </p:transition>
    </mc:Choice>
    <mc:Fallback xmlns="">
      <p:transition spd="med" advTm="3999">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705"/>
          <a:stretch/>
        </p:blipFill>
        <p:spPr>
          <a:xfrm>
            <a:off x="0" y="0"/>
            <a:ext cx="9144000" cy="6858000"/>
          </a:xfrm>
          <a:prstGeom prst="rect">
            <a:avLst/>
          </a:prstGeom>
        </p:spPr>
      </p:pic>
    </p:spTree>
    <p:extLst>
      <p:ext uri="{BB962C8B-B14F-4D97-AF65-F5344CB8AC3E}">
        <p14:creationId xmlns:p14="http://schemas.microsoft.com/office/powerpoint/2010/main" val="1189883330"/>
      </p:ext>
    </p:extLst>
  </p:cSld>
  <p:clrMapOvr>
    <a:masterClrMapping/>
  </p:clrMapOvr>
  <mc:AlternateContent xmlns:mc="http://schemas.openxmlformats.org/markup-compatibility/2006" xmlns:p14="http://schemas.microsoft.com/office/powerpoint/2010/main">
    <mc:Choice Requires="p14">
      <p:transition spd="med" p14:dur="700" advTm="4087">
        <p:fade/>
      </p:transition>
    </mc:Choice>
    <mc:Fallback xmlns="">
      <p:transition spd="med" advTm="4087">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descr="sunset2.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410374851"/>
      </p:ext>
    </p:extLst>
  </p:cSld>
  <p:clrMapOvr>
    <a:masterClrMapping/>
  </p:clrMapOvr>
  <mc:AlternateContent xmlns:mc="http://schemas.openxmlformats.org/markup-compatibility/2006" xmlns:p14="http://schemas.microsoft.com/office/powerpoint/2010/main">
    <mc:Choice Requires="p14">
      <p:transition spd="med" p14:dur="700" advTm="3967">
        <p:fade/>
      </p:transition>
    </mc:Choice>
    <mc:Fallback xmlns="">
      <p:transition spd="med" advTm="3967">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7538383"/>
      </p:ext>
    </p:extLst>
  </p:cSld>
  <p:clrMapOvr>
    <a:masterClrMapping/>
  </p:clrMapOvr>
  <mc:AlternateContent xmlns:mc="http://schemas.openxmlformats.org/markup-compatibility/2006" xmlns:p14="http://schemas.microsoft.com/office/powerpoint/2010/main">
    <mc:Choice Requires="p14">
      <p:transition spd="med" p14:dur="700" advTm="4034">
        <p:fade/>
      </p:transition>
    </mc:Choice>
    <mc:Fallback xmlns="">
      <p:transition spd="med" advTm="4034">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descr="field of flowers in Red.jpg"/>
          <p:cNvPicPr>
            <a:picLocks noChangeAspect="1"/>
          </p:cNvPicPr>
          <p:nvPr/>
        </p:nvPicPr>
        <p:blipFill rotWithShape="1">
          <a:blip r:embed="rId2" cstate="print"/>
          <a:srcRect l="573" r="573"/>
          <a:stretch/>
        </p:blipFill>
        <p:spPr>
          <a:xfrm>
            <a:off x="-22124" y="0"/>
            <a:ext cx="9166123" cy="6858000"/>
          </a:xfrm>
          <a:prstGeom prst="rect">
            <a:avLst/>
          </a:prstGeom>
        </p:spPr>
      </p:pic>
    </p:spTree>
    <p:extLst>
      <p:ext uri="{BB962C8B-B14F-4D97-AF65-F5344CB8AC3E}">
        <p14:creationId xmlns:p14="http://schemas.microsoft.com/office/powerpoint/2010/main" val="1561298515"/>
      </p:ext>
    </p:extLst>
  </p:cSld>
  <p:clrMapOvr>
    <a:masterClrMapping/>
  </p:clrMapOvr>
  <mc:AlternateContent xmlns:mc="http://schemas.openxmlformats.org/markup-compatibility/2006" xmlns:p14="http://schemas.microsoft.com/office/powerpoint/2010/main">
    <mc:Choice Requires="p14">
      <p:transition spd="med" p14:dur="700" advTm="4073">
        <p:fade/>
      </p:transition>
    </mc:Choice>
    <mc:Fallback xmlns="">
      <p:transition spd="med" advTm="4073">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8861"/>
          <a:stretch/>
        </p:blipFill>
        <p:spPr>
          <a:xfrm>
            <a:off x="0" y="0"/>
            <a:ext cx="9144000" cy="6858000"/>
          </a:xfrm>
          <a:prstGeom prst="rect">
            <a:avLst/>
          </a:prstGeom>
        </p:spPr>
      </p:pic>
    </p:spTree>
    <p:extLst>
      <p:ext uri="{BB962C8B-B14F-4D97-AF65-F5344CB8AC3E}">
        <p14:creationId xmlns:p14="http://schemas.microsoft.com/office/powerpoint/2010/main" val="3287622401"/>
      </p:ext>
    </p:extLst>
  </p:cSld>
  <p:clrMapOvr>
    <a:masterClrMapping/>
  </p:clrMapOvr>
  <mc:AlternateContent xmlns:mc="http://schemas.openxmlformats.org/markup-compatibility/2006" xmlns:p14="http://schemas.microsoft.com/office/powerpoint/2010/main">
    <mc:Choice Requires="p14">
      <p:transition spd="med" p14:dur="700" advTm="3932">
        <p:fade/>
      </p:transition>
    </mc:Choice>
    <mc:Fallback xmlns="">
      <p:transition spd="med" advTm="3932">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Flowers Purple.jpg"/>
          <p:cNvPicPr>
            <a:picLocks noChangeAspect="1"/>
          </p:cNvPicPr>
          <p:nvPr/>
        </p:nvPicPr>
        <p:blipFill>
          <a:blip r:embed="rId2" cstate="print"/>
          <a:stretch>
            <a:fillRect/>
          </a:stretch>
        </p:blipFill>
        <p:spPr>
          <a:xfrm>
            <a:off x="-1" y="0"/>
            <a:ext cx="9132425" cy="6858000"/>
          </a:xfrm>
          <a:prstGeom prst="rect">
            <a:avLst/>
          </a:prstGeom>
        </p:spPr>
      </p:pic>
    </p:spTree>
    <p:extLst>
      <p:ext uri="{BB962C8B-B14F-4D97-AF65-F5344CB8AC3E}">
        <p14:creationId xmlns:p14="http://schemas.microsoft.com/office/powerpoint/2010/main" val="264230385"/>
      </p:ext>
    </p:extLst>
  </p:cSld>
  <p:clrMapOvr>
    <a:masterClrMapping/>
  </p:clrMapOvr>
  <mc:AlternateContent xmlns:mc="http://schemas.openxmlformats.org/markup-compatibility/2006" xmlns:p14="http://schemas.microsoft.com/office/powerpoint/2010/main">
    <mc:Choice Requires="p14">
      <p:transition spd="med" p14:dur="700" advTm="4102">
        <p:fade/>
      </p:transition>
    </mc:Choice>
    <mc:Fallback xmlns="">
      <p:transition spd="med" advTm="4102">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33" t="1111" r="833" b="1111"/>
          <a:stretch/>
        </p:blipFill>
        <p:spPr>
          <a:xfrm>
            <a:off x="1" y="0"/>
            <a:ext cx="9144000" cy="6858000"/>
          </a:xfrm>
          <a:prstGeom prst="rect">
            <a:avLst/>
          </a:prstGeom>
        </p:spPr>
      </p:pic>
    </p:spTree>
    <p:extLst>
      <p:ext uri="{BB962C8B-B14F-4D97-AF65-F5344CB8AC3E}">
        <p14:creationId xmlns:p14="http://schemas.microsoft.com/office/powerpoint/2010/main" val="4237905809"/>
      </p:ext>
    </p:extLst>
  </p:cSld>
  <p:clrMapOvr>
    <a:masterClrMapping/>
  </p:clrMapOvr>
  <mc:AlternateContent xmlns:mc="http://schemas.openxmlformats.org/markup-compatibility/2006" xmlns:p14="http://schemas.microsoft.com/office/powerpoint/2010/main">
    <mc:Choice Requires="p14">
      <p:transition spd="med" p14:dur="700" advTm="3967">
        <p:fade/>
      </p:transition>
    </mc:Choice>
    <mc:Fallback xmlns="">
      <p:transition spd="med" advTm="3967">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 name="Picture 7" descr="Blue Background 15.jpg"/>
          <p:cNvPicPr>
            <a:picLocks noChangeAspect="1"/>
          </p:cNvPicPr>
          <p:nvPr/>
        </p:nvPicPr>
        <p:blipFill rotWithShape="1">
          <a:blip r:embed="rId2" cstate="print"/>
          <a:srcRect l="827" r="832"/>
          <a:stretch/>
        </p:blipFill>
        <p:spPr>
          <a:xfrm>
            <a:off x="0" y="0"/>
            <a:ext cx="9144000" cy="6858000"/>
          </a:xfrm>
          <a:prstGeom prst="rect">
            <a:avLst/>
          </a:prstGeom>
        </p:spPr>
      </p:pic>
    </p:spTree>
    <p:extLst>
      <p:ext uri="{BB962C8B-B14F-4D97-AF65-F5344CB8AC3E}">
        <p14:creationId xmlns:p14="http://schemas.microsoft.com/office/powerpoint/2010/main" val="3007293065"/>
      </p:ext>
    </p:extLst>
  </p:cSld>
  <p:clrMapOvr>
    <a:masterClrMapping/>
  </p:clrMapOvr>
  <p:transition spd="slow" advTm="4192">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670956002"/>
      </p:ext>
    </p:extLst>
  </p:cSld>
  <p:clrMapOvr>
    <a:masterClrMapping/>
  </p:clrMapOvr>
  <mc:AlternateContent xmlns:mc="http://schemas.openxmlformats.org/markup-compatibility/2006" xmlns:p14="http://schemas.microsoft.com/office/powerpoint/2010/main">
    <mc:Choice Requires="p14">
      <p:transition spd="med" p14:dur="700" advTm="4012">
        <p:fade/>
      </p:transition>
    </mc:Choice>
    <mc:Fallback xmlns="">
      <p:transition spd="med" advTm="4012">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175"/>
          <a:stretch/>
        </p:blipFill>
        <p:spPr>
          <a:xfrm>
            <a:off x="-1137" y="0"/>
            <a:ext cx="9145137" cy="6858000"/>
          </a:xfrm>
          <a:prstGeom prst="rect">
            <a:avLst/>
          </a:prstGeom>
        </p:spPr>
      </p:pic>
    </p:spTree>
    <p:extLst>
      <p:ext uri="{BB962C8B-B14F-4D97-AF65-F5344CB8AC3E}">
        <p14:creationId xmlns:p14="http://schemas.microsoft.com/office/powerpoint/2010/main" val="4217568212"/>
      </p:ext>
    </p:extLst>
  </p:cSld>
  <p:clrMapOvr>
    <a:masterClrMapping/>
  </p:clrMapOvr>
  <mc:AlternateContent xmlns:mc="http://schemas.openxmlformats.org/markup-compatibility/2006" xmlns:p14="http://schemas.microsoft.com/office/powerpoint/2010/main">
    <mc:Choice Requires="p14">
      <p:transition spd="med" p14:dur="700" advTm="4007">
        <p:fade/>
      </p:transition>
    </mc:Choice>
    <mc:Fallback xmlns="">
      <p:transition spd="med" advTm="4007">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7921244"/>
      </p:ext>
    </p:extLst>
  </p:cSld>
  <p:clrMapOvr>
    <a:masterClrMapping/>
  </p:clrMapOvr>
  <mc:AlternateContent xmlns:mc="http://schemas.openxmlformats.org/markup-compatibility/2006" xmlns:p14="http://schemas.microsoft.com/office/powerpoint/2010/main">
    <mc:Choice Requires="p14">
      <p:transition spd="med" p14:dur="700" advTm="4053">
        <p:fade/>
      </p:transition>
    </mc:Choice>
    <mc:Fallback xmlns="">
      <p:transition spd="med" advTm="4053">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6468066"/>
      </p:ext>
    </p:extLst>
  </p:cSld>
  <p:clrMapOvr>
    <a:masterClrMapping/>
  </p:clrMapOvr>
  <mc:AlternateContent xmlns:mc="http://schemas.openxmlformats.org/markup-compatibility/2006" xmlns:p14="http://schemas.microsoft.com/office/powerpoint/2010/main">
    <mc:Choice Requires="p14">
      <p:transition spd="med" p14:dur="700" advTm="3952">
        <p:fade/>
      </p:transition>
    </mc:Choice>
    <mc:Fallback xmlns="">
      <p:transition spd="med" advTm="3952">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Smokey Light.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905760282"/>
      </p:ext>
    </p:extLst>
  </p:cSld>
  <p:clrMapOvr>
    <a:masterClrMapping/>
  </p:clrMapOvr>
  <mc:AlternateContent xmlns:mc="http://schemas.openxmlformats.org/markup-compatibility/2006" xmlns:p14="http://schemas.microsoft.com/office/powerpoint/2010/main">
    <mc:Choice Requires="p14">
      <p:transition spd="med" p14:dur="700" advTm="4138">
        <p:fade/>
      </p:transition>
    </mc:Choice>
    <mc:Fallback xmlns="">
      <p:transition spd="med" advTm="4138">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descr="Sunset.jpg"/>
          <p:cNvPicPr>
            <a:picLocks noChangeAspect="1"/>
          </p:cNvPicPr>
          <p:nvPr/>
        </p:nvPicPr>
        <p:blipFill>
          <a:blip r:embed="rId2" cstate="print"/>
          <a:stretch>
            <a:fillRect/>
          </a:stretch>
        </p:blipFill>
        <p:spPr>
          <a:xfrm>
            <a:off x="0" y="0"/>
            <a:ext cx="9144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8"/>
            <a:ext cx="9144000" cy="6854663"/>
          </a:xfrm>
          <a:prstGeom prst="rect">
            <a:avLst/>
          </a:prstGeom>
        </p:spPr>
      </p:pic>
    </p:spTree>
    <p:extLst>
      <p:ext uri="{BB962C8B-B14F-4D97-AF65-F5344CB8AC3E}">
        <p14:creationId xmlns:p14="http://schemas.microsoft.com/office/powerpoint/2010/main" val="3186060177"/>
      </p:ext>
    </p:extLst>
  </p:cSld>
  <p:clrMapOvr>
    <a:masterClrMapping/>
  </p:clrMapOvr>
  <mc:AlternateContent xmlns:mc="http://schemas.openxmlformats.org/markup-compatibility/2006" xmlns:p14="http://schemas.microsoft.com/office/powerpoint/2010/main">
    <mc:Choice Requires="p14">
      <p:transition spd="med" p14:dur="700" advTm="3983">
        <p:fade/>
      </p:transition>
    </mc:Choice>
    <mc:Fallback xmlns="">
      <p:transition spd="med" advTm="3983">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 y="3412"/>
            <a:ext cx="9145137" cy="6861046"/>
          </a:xfrm>
          <a:prstGeom prst="rect">
            <a:avLst/>
          </a:prstGeom>
        </p:spPr>
      </p:pic>
    </p:spTree>
    <p:extLst>
      <p:ext uri="{BB962C8B-B14F-4D97-AF65-F5344CB8AC3E}">
        <p14:creationId xmlns:p14="http://schemas.microsoft.com/office/powerpoint/2010/main" val="2237467129"/>
      </p:ext>
    </p:extLst>
  </p:cSld>
  <p:clrMapOvr>
    <a:masterClrMapping/>
  </p:clrMapOvr>
  <mc:AlternateContent xmlns:mc="http://schemas.openxmlformats.org/markup-compatibility/2006" xmlns:p14="http://schemas.microsoft.com/office/powerpoint/2010/main">
    <mc:Choice Requires="p14">
      <p:transition spd="med" p14:dur="700" advTm="4080">
        <p:fade/>
      </p:transition>
    </mc:Choice>
    <mc:Fallback xmlns="">
      <p:transition spd="med" advTm="408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433" r="2433"/>
          <a:stretch/>
        </p:blipFill>
        <p:spPr>
          <a:xfrm>
            <a:off x="0" y="0"/>
            <a:ext cx="9144000" cy="6858000"/>
          </a:xfrm>
          <a:prstGeom prst="rect">
            <a:avLst/>
          </a:prstGeom>
        </p:spPr>
      </p:pic>
    </p:spTree>
    <p:extLst>
      <p:ext uri="{BB962C8B-B14F-4D97-AF65-F5344CB8AC3E}">
        <p14:creationId xmlns:p14="http://schemas.microsoft.com/office/powerpoint/2010/main" val="3912382597"/>
      </p:ext>
    </p:extLst>
  </p:cSld>
  <p:clrMapOvr>
    <a:masterClrMapping/>
  </p:clrMapOvr>
  <mc:AlternateContent xmlns:mc="http://schemas.openxmlformats.org/markup-compatibility/2006" xmlns:p14="http://schemas.microsoft.com/office/powerpoint/2010/main">
    <mc:Choice Requires="p14">
      <p:transition spd="med" p14:dur="700" advTm="3992">
        <p:fade/>
      </p:transition>
    </mc:Choice>
    <mc:Fallback xmlns="">
      <p:transition spd="med" advTm="3992">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12" t="1111" r="812" b="1111"/>
          <a:stretch/>
        </p:blipFill>
        <p:spPr>
          <a:xfrm>
            <a:off x="0" y="6824"/>
            <a:ext cx="9144000" cy="6851176"/>
          </a:xfrm>
          <a:prstGeom prst="rect">
            <a:avLst/>
          </a:prstGeom>
        </p:spPr>
      </p:pic>
    </p:spTree>
    <p:extLst>
      <p:ext uri="{BB962C8B-B14F-4D97-AF65-F5344CB8AC3E}">
        <p14:creationId xmlns:p14="http://schemas.microsoft.com/office/powerpoint/2010/main" val="2016882357"/>
      </p:ext>
    </p:extLst>
  </p:cSld>
  <p:clrMapOvr>
    <a:masterClrMapping/>
  </p:clrMapOvr>
  <mc:AlternateContent xmlns:mc="http://schemas.openxmlformats.org/markup-compatibility/2006" xmlns:p14="http://schemas.microsoft.com/office/powerpoint/2010/main">
    <mc:Choice Requires="p14">
      <p:transition spd="med" p14:dur="700" advTm="4009">
        <p:fade/>
      </p:transition>
    </mc:Choice>
    <mc:Fallback xmlns="">
      <p:transition spd="med" advTm="4009">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49"/>
            <a:ext cx="9144000" cy="6842502"/>
          </a:xfrm>
          <a:prstGeom prst="rect">
            <a:avLst/>
          </a:prstGeom>
        </p:spPr>
      </p:pic>
    </p:spTree>
    <p:extLst>
      <p:ext uri="{BB962C8B-B14F-4D97-AF65-F5344CB8AC3E}">
        <p14:creationId xmlns:p14="http://schemas.microsoft.com/office/powerpoint/2010/main" val="1845738160"/>
      </p:ext>
    </p:extLst>
  </p:cSld>
  <p:clrMapOvr>
    <a:masterClrMapping/>
  </p:clrMapOvr>
  <mc:AlternateContent xmlns:mc="http://schemas.openxmlformats.org/markup-compatibility/2006" xmlns:p14="http://schemas.microsoft.com/office/powerpoint/2010/main">
    <mc:Choice Requires="p14">
      <p:transition spd="med" p14:dur="700" advTm="4057">
        <p:fade/>
      </p:transition>
    </mc:Choice>
    <mc:Fallback xmlns="">
      <p:transition spd="med" advTm="4057">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0327488"/>
      </p:ext>
    </p:extLst>
  </p:cSld>
  <p:clrMapOvr>
    <a:masterClrMapping/>
  </p:clrMapOvr>
  <p:transition spd="med" advTm="4246">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0634796"/>
      </p:ext>
    </p:extLst>
  </p:cSld>
  <p:clrMapOvr>
    <a:masterClrMapping/>
  </p:clrMapOvr>
  <mc:AlternateContent xmlns:mc="http://schemas.openxmlformats.org/markup-compatibility/2006" xmlns:p14="http://schemas.microsoft.com/office/powerpoint/2010/main">
    <mc:Choice Requires="p14">
      <p:transition spd="med" p14:dur="700" advTm="4009">
        <p:fade/>
      </p:transition>
    </mc:Choice>
    <mc:Fallback xmlns="">
      <p:transition spd="med" advTm="4009">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Sunrise Over Wheat Field.jpg"/>
          <p:cNvPicPr>
            <a:picLocks noChangeAspect="1"/>
          </p:cNvPicPr>
          <p:nvPr/>
        </p:nvPicPr>
        <p:blipFill rotWithShape="1">
          <a:blip r:embed="rId2" cstate="print"/>
          <a:srcRect l="833" r="833"/>
          <a:stretch/>
        </p:blipFill>
        <p:spPr>
          <a:xfrm>
            <a:off x="0" y="0"/>
            <a:ext cx="9144000" cy="6858000"/>
          </a:xfrm>
          <a:prstGeom prst="rect">
            <a:avLst/>
          </a:prstGeom>
        </p:spPr>
      </p:pic>
    </p:spTree>
    <p:extLst>
      <p:ext uri="{BB962C8B-B14F-4D97-AF65-F5344CB8AC3E}">
        <p14:creationId xmlns:p14="http://schemas.microsoft.com/office/powerpoint/2010/main" val="2604443434"/>
      </p:ext>
    </p:extLst>
  </p:cSld>
  <p:clrMapOvr>
    <a:masterClrMapping/>
  </p:clrMapOvr>
  <mc:AlternateContent xmlns:mc="http://schemas.openxmlformats.org/markup-compatibility/2006" xmlns:p14="http://schemas.microsoft.com/office/powerpoint/2010/main">
    <mc:Choice Requires="p14">
      <p:transition spd="med" p14:dur="700" advTm="4033">
        <p:fade/>
      </p:transition>
    </mc:Choice>
    <mc:Fallback xmlns="">
      <p:transition spd="med" advTm="4033">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 r="5182" b="3750"/>
          <a:stretch/>
        </p:blipFill>
        <p:spPr>
          <a:xfrm>
            <a:off x="1" y="0"/>
            <a:ext cx="9143999" cy="6858000"/>
          </a:xfrm>
          <a:prstGeom prst="rect">
            <a:avLst/>
          </a:prstGeom>
        </p:spPr>
      </p:pic>
    </p:spTree>
    <p:extLst>
      <p:ext uri="{BB962C8B-B14F-4D97-AF65-F5344CB8AC3E}">
        <p14:creationId xmlns:p14="http://schemas.microsoft.com/office/powerpoint/2010/main" val="111703387"/>
      </p:ext>
    </p:extLst>
  </p:cSld>
  <p:clrMapOvr>
    <a:masterClrMapping/>
  </p:clrMapOvr>
  <p:transition spd="slow" advTm="4081">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 name="Picture 9" descr="sunset -big.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57626293"/>
      </p:ext>
    </p:extLst>
  </p:cSld>
  <p:clrMapOvr>
    <a:masterClrMapping/>
  </p:clrMapOvr>
  <p:transition spd="slow" advTm="4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829" t="-1" b="1107"/>
          <a:stretch/>
        </p:blipFill>
        <p:spPr>
          <a:xfrm>
            <a:off x="0" y="-27040"/>
            <a:ext cx="9192416" cy="6885040"/>
          </a:xfrm>
          <a:prstGeom prst="rect">
            <a:avLst/>
          </a:prstGeom>
        </p:spPr>
      </p:pic>
    </p:spTree>
    <p:extLst>
      <p:ext uri="{BB962C8B-B14F-4D97-AF65-F5344CB8AC3E}">
        <p14:creationId xmlns:p14="http://schemas.microsoft.com/office/powerpoint/2010/main" val="3074171383"/>
      </p:ext>
    </p:extLst>
  </p:cSld>
  <p:clrMapOvr>
    <a:masterClrMapping/>
  </p:clrMapOvr>
  <p:transition spd="slow" advTm="4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descr="Blue Background 7.jpg"/>
          <p:cNvPicPr>
            <a:picLocks noChangeAspect="1"/>
          </p:cNvPicPr>
          <p:nvPr/>
        </p:nvPicPr>
        <p:blipFill rotWithShape="1">
          <a:blip r:embed="rId2" cstate="print"/>
          <a:srcRect l="766" r="841"/>
          <a:stretch/>
        </p:blipFill>
        <p:spPr>
          <a:xfrm>
            <a:off x="0" y="0"/>
            <a:ext cx="9144000" cy="6858000"/>
          </a:xfrm>
          <a:prstGeom prst="rect">
            <a:avLst/>
          </a:prstGeom>
        </p:spPr>
      </p:pic>
    </p:spTree>
    <p:extLst>
      <p:ext uri="{BB962C8B-B14F-4D97-AF65-F5344CB8AC3E}">
        <p14:creationId xmlns:p14="http://schemas.microsoft.com/office/powerpoint/2010/main" val="785171228"/>
      </p:ext>
    </p:extLst>
  </p:cSld>
  <p:clrMapOvr>
    <a:masterClrMapping/>
  </p:clrMapOvr>
  <p:transition spd="slow" advTm="761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46340522"/>
      </p:ext>
    </p:extLst>
  </p:cSld>
  <p:clrMapOvr>
    <a:masterClrMapping/>
  </p:clrMapOvr>
  <mc:AlternateContent xmlns:mc="http://schemas.openxmlformats.org/markup-compatibility/2006" xmlns:p14="http://schemas.microsoft.com/office/powerpoint/2010/main">
    <mc:Choice Requires="p14">
      <p:transition spd="slow" p14:dur="2000" advTm="24437">
        <p:fade/>
      </p:transition>
    </mc:Choice>
    <mc:Fallback xmlns="">
      <p:transition spd="slow" advTm="24437">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7" name="Title 8"/>
          <p:cNvSpPr txBox="1">
            <a:spLocks/>
          </p:cNvSpPr>
          <p:nvPr/>
        </p:nvSpPr>
        <p:spPr>
          <a:xfrm>
            <a:off x="914400" y="237699"/>
            <a:ext cx="7315200" cy="3276600"/>
          </a:xfrm>
          <a:prstGeom prst="rect">
            <a:avLst/>
          </a:prstGeom>
          <a:noFill/>
          <a:ln w="6350" cap="rnd">
            <a:noFill/>
          </a:ln>
          <a:effectLst>
            <a:softEdge rad="3175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The Ten Most Misunderstood Words in the Bible</a:t>
            </a:r>
            <a:endParaRPr lang="en-US" sz="7000" b="1" spc="-100" dirty="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endParaRPr>
          </a:p>
        </p:txBody>
      </p:sp>
      <p:sp>
        <p:nvSpPr>
          <p:cNvPr id="6" name="Title 8"/>
          <p:cNvSpPr txBox="1">
            <a:spLocks/>
          </p:cNvSpPr>
          <p:nvPr/>
        </p:nvSpPr>
        <p:spPr>
          <a:xfrm>
            <a:off x="1676400" y="4038600"/>
            <a:ext cx="5791200" cy="1371600"/>
          </a:xfrm>
          <a:prstGeom prst="rect">
            <a:avLst/>
          </a:prstGeom>
          <a:noFill/>
          <a:ln w="6350" cap="rnd">
            <a:noFill/>
          </a:ln>
          <a:effectLst>
            <a:softEdge rad="317500"/>
          </a:effectLst>
        </p:spPr>
        <p:txBody>
          <a:bodyPr vert="horz" anchor="b" anchorCtr="0">
            <a:noAutofit/>
          </a:bodyPr>
          <a:lstStyle/>
          <a:p>
            <a:pPr lvl="0" algn="ctr">
              <a:spcBef>
                <a:spcPct val="0"/>
              </a:spcBef>
              <a:defRPr/>
            </a:pPr>
            <a:r>
              <a:rPr lang="en-US" sz="9600" b="1" spc="-100" dirty="0" smtClean="0">
                <a:ln w="12700" cmpd="sng">
                  <a:solidFill>
                    <a:sysClr val="windowText" lastClr="000000"/>
                  </a:solidFill>
                  <a:prstDash val="solid"/>
                  <a:round/>
                </a:ln>
                <a:solidFill>
                  <a:srgbClr val="00B0F0"/>
                </a:solidFill>
                <a:effectLst>
                  <a:outerShdw blurRad="38100" dist="50800" dir="2700000" algn="tl">
                    <a:srgbClr val="000000"/>
                  </a:outerShdw>
                </a:effectLst>
                <a:latin typeface="Pegasus" pitchFamily="2" charset="0"/>
                <a:ea typeface="+mj-ea"/>
                <a:cs typeface="Aharoni" pitchFamily="2" charset="-79"/>
              </a:rPr>
              <a:t>Everlasting</a:t>
            </a:r>
            <a:endParaRPr lang="en-US" sz="9600" b="1" spc="-100" dirty="0">
              <a:ln w="12700" cmpd="sng">
                <a:solidFill>
                  <a:sysClr val="windowText" lastClr="000000"/>
                </a:solidFill>
                <a:prstDash val="solid"/>
                <a:round/>
              </a:ln>
              <a:solidFill>
                <a:srgbClr val="00B0F0"/>
              </a:solidFill>
              <a:effectLst>
                <a:outerShdw blurRad="38100" dist="50800" dir="2700000" algn="tl">
                  <a:srgbClr val="000000"/>
                </a:outerShdw>
              </a:effectLst>
              <a:latin typeface="Pegasus" pitchFamily="2" charset="0"/>
              <a:ea typeface="+mj-ea"/>
              <a:cs typeface="Aharoni" pitchFamily="2" charset="-79"/>
            </a:endParaRPr>
          </a:p>
        </p:txBody>
      </p:sp>
    </p:spTree>
    <p:extLst>
      <p:ext uri="{BB962C8B-B14F-4D97-AF65-F5344CB8AC3E}">
        <p14:creationId xmlns:p14="http://schemas.microsoft.com/office/powerpoint/2010/main" val="244086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1250"/>
                            </p:stCondLst>
                            <p:childTnLst>
                              <p:par>
                                <p:cTn id="11" presetID="42"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1556939" y="1555845"/>
            <a:ext cx="6030117" cy="110799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6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a:t>
            </a:r>
            <a:r>
              <a:rPr lang="en-US" sz="66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means -</a:t>
            </a:r>
            <a:endParaRPr lang="en-US" sz="66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7" name="TextBox 6"/>
          <p:cNvSpPr txBox="1"/>
          <p:nvPr/>
        </p:nvSpPr>
        <p:spPr>
          <a:xfrm>
            <a:off x="2464392" y="2849476"/>
            <a:ext cx="4215209" cy="110799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66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66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a:t>
            </a:r>
            <a:r>
              <a:rPr lang="en-US" sz="66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endParaRPr lang="en-US" sz="66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12" name="Title 8"/>
          <p:cNvSpPr txBox="1">
            <a:spLocks/>
          </p:cNvSpPr>
          <p:nvPr/>
        </p:nvSpPr>
        <p:spPr>
          <a:xfrm>
            <a:off x="1642080" y="228600"/>
            <a:ext cx="5859841"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Misunderstanding</a:t>
            </a:r>
            <a:endParaRPr lang="en-US" sz="7000" b="1" spc="-100" dirty="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endParaRPr>
          </a:p>
        </p:txBody>
      </p:sp>
    </p:spTree>
    <p:extLst>
      <p:ext uri="{BB962C8B-B14F-4D97-AF65-F5344CB8AC3E}">
        <p14:creationId xmlns:p14="http://schemas.microsoft.com/office/powerpoint/2010/main" val="1743658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pic>
        <p:nvPicPr>
          <p:cNvPr id="6" name="Picture 10" descr="Image result for misunderstandings in commun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47800"/>
            <a:ext cx="5486400" cy="2901028"/>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
        <p:nvSpPr>
          <p:cNvPr id="8" name="Title 8"/>
          <p:cNvSpPr txBox="1">
            <a:spLocks/>
          </p:cNvSpPr>
          <p:nvPr/>
        </p:nvSpPr>
        <p:spPr>
          <a:xfrm>
            <a:off x="1642080" y="228600"/>
            <a:ext cx="5859841"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Misunderstanding</a:t>
            </a:r>
            <a:endParaRPr lang="en-US" sz="7000" b="1" spc="-100" dirty="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endParaRPr>
          </a:p>
        </p:txBody>
      </p:sp>
    </p:spTree>
    <p:extLst>
      <p:ext uri="{BB962C8B-B14F-4D97-AF65-F5344CB8AC3E}">
        <p14:creationId xmlns:p14="http://schemas.microsoft.com/office/powerpoint/2010/main" val="200925255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descr="Aurora - blue.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4110699049"/>
      </p:ext>
    </p:extLst>
  </p:cSld>
  <p:clrMapOvr>
    <a:masterClrMapping/>
  </p:clrMapOvr>
  <p:transition spd="slow" advTm="3000">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332584" y="1533099"/>
            <a:ext cx="8478832" cy="110799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6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 </a:t>
            </a:r>
            <a:r>
              <a:rPr lang="en-US" sz="66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can be lost?</a:t>
            </a:r>
            <a:endParaRPr lang="en-US" sz="66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pic>
        <p:nvPicPr>
          <p:cNvPr id="11" name="Picture 14" descr="Image result for misunderstandings in communic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2791617"/>
            <a:ext cx="4191000" cy="2794000"/>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
        <p:nvSpPr>
          <p:cNvPr id="12" name="Title 8"/>
          <p:cNvSpPr txBox="1">
            <a:spLocks/>
          </p:cNvSpPr>
          <p:nvPr/>
        </p:nvSpPr>
        <p:spPr>
          <a:xfrm>
            <a:off x="1642080" y="228600"/>
            <a:ext cx="5859841"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Misunderstanding</a:t>
            </a:r>
            <a:endParaRPr lang="en-US" sz="7000" b="1" spc="-100" dirty="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endParaRPr>
          </a:p>
        </p:txBody>
      </p:sp>
    </p:spTree>
    <p:extLst>
      <p:ext uri="{BB962C8B-B14F-4D97-AF65-F5344CB8AC3E}">
        <p14:creationId xmlns:p14="http://schemas.microsoft.com/office/powerpoint/2010/main" val="2839624952"/>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7" name="TextBox 6"/>
          <p:cNvSpPr txBox="1"/>
          <p:nvPr/>
        </p:nvSpPr>
        <p:spPr>
          <a:xfrm>
            <a:off x="523994" y="5226643"/>
            <a:ext cx="3634853" cy="769441"/>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4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Dr. Charles Ryrie</a:t>
            </a:r>
            <a:endParaRPr lang="en-US" sz="4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2" name="TextBox 11"/>
          <p:cNvSpPr txBox="1"/>
          <p:nvPr/>
        </p:nvSpPr>
        <p:spPr>
          <a:xfrm>
            <a:off x="4158847" y="1360227"/>
            <a:ext cx="4571870" cy="353943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“If </a:t>
            </a: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 </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could be lost, then it has the wrong name.”</a:t>
            </a:r>
            <a:endParaRPr lang="en-US" sz="54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2" name="AutoShape 2" descr="Image result for dr charles ryrie"/>
          <p:cNvSpPr>
            <a:spLocks noChangeAspect="1" noChangeArrowheads="1"/>
          </p:cNvSpPr>
          <p:nvPr/>
        </p:nvSpPr>
        <p:spPr bwMode="auto">
          <a:xfrm>
            <a:off x="63500" y="-982663"/>
            <a:ext cx="1466850" cy="20478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9" y="1418349"/>
            <a:ext cx="2396842" cy="3694443"/>
          </a:xfrm>
          <a:prstGeom prst="rect">
            <a:avLst/>
          </a:prstGeom>
          <a:effectLst>
            <a:softEdge rad="63500"/>
          </a:effectLst>
        </p:spPr>
      </p:pic>
      <p:sp>
        <p:nvSpPr>
          <p:cNvPr id="8" name="Title 8"/>
          <p:cNvSpPr txBox="1">
            <a:spLocks/>
          </p:cNvSpPr>
          <p:nvPr/>
        </p:nvSpPr>
        <p:spPr>
          <a:xfrm>
            <a:off x="1642080" y="228600"/>
            <a:ext cx="5859841"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Misunderstanding</a:t>
            </a:r>
            <a:endParaRPr lang="en-US" sz="7000" b="1" spc="-100" dirty="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endParaRPr>
          </a:p>
        </p:txBody>
      </p:sp>
    </p:spTree>
    <p:extLst>
      <p:ext uri="{BB962C8B-B14F-4D97-AF65-F5344CB8AC3E}">
        <p14:creationId xmlns:p14="http://schemas.microsoft.com/office/powerpoint/2010/main" val="305793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133350" y="1304499"/>
            <a:ext cx="8877300" cy="341632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New King James Version </a:t>
            </a:r>
          </a:p>
          <a:p>
            <a:pPr algn="ct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438x’s</a:t>
            </a:r>
          </a:p>
          <a:p>
            <a:pPr algn="ctr"/>
            <a:r>
              <a:rPr lang="en-US" sz="5000" b="1" dirty="0" smtClean="0">
                <a:ln w="6350">
                  <a:solidFill>
                    <a:sysClr val="windowText" lastClr="000000"/>
                  </a:solidFill>
                </a:ln>
                <a:solidFill>
                  <a:srgbClr val="FF3300"/>
                </a:solidFill>
                <a:effectLst>
                  <a:outerShdw blurRad="50800" dist="50800" algn="br" rotWithShape="0">
                    <a:schemeClr val="tx1"/>
                  </a:outerShdw>
                </a:effectLst>
                <a:latin typeface="Geometr231 BT" panose="020D0402020204020903" pitchFamily="34" charset="0"/>
              </a:rPr>
              <a:t>Hebrew</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a:t>
            </a:r>
            <a:r>
              <a:rPr lang="en-US" sz="5000" b="1" dirty="0" err="1"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owlam</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eternal</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perpetual</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or “</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forever</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endPar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a:p>
            <a:pPr algn="ctr"/>
            <a:endParaRPr lang="en-US" sz="16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7" name="Title 8"/>
          <p:cNvSpPr txBox="1">
            <a:spLocks/>
          </p:cNvSpPr>
          <p:nvPr/>
        </p:nvSpPr>
        <p:spPr>
          <a:xfrm>
            <a:off x="1409700" y="228600"/>
            <a:ext cx="63246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a:t>
            </a:r>
          </a:p>
        </p:txBody>
      </p:sp>
    </p:spTree>
    <p:extLst>
      <p:ext uri="{BB962C8B-B14F-4D97-AF65-F5344CB8AC3E}">
        <p14:creationId xmlns:p14="http://schemas.microsoft.com/office/powerpoint/2010/main" val="3445224620"/>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1438275" y="1304499"/>
            <a:ext cx="6267450" cy="341632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New King James Version </a:t>
            </a:r>
          </a:p>
          <a:p>
            <a:pPr algn="ctr"/>
            <a:endParaRPr lang="en-US" sz="16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a:p>
            <a:pPr algn="ctr"/>
            <a:r>
              <a:rPr lang="en-US" sz="5000" b="1" dirty="0" smtClean="0">
                <a:ln w="6350">
                  <a:solidFill>
                    <a:sysClr val="windowText" lastClr="000000"/>
                  </a:solidFill>
                </a:ln>
                <a:solidFill>
                  <a:srgbClr val="FF3300"/>
                </a:solidFill>
                <a:effectLst>
                  <a:outerShdw blurRad="50800" dist="50800" algn="br" rotWithShape="0">
                    <a:schemeClr val="tx1"/>
                  </a:outerShdw>
                </a:effectLst>
                <a:latin typeface="Geometr231 BT" panose="020D0402020204020903" pitchFamily="34" charset="0"/>
              </a:rPr>
              <a:t>Greek</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a:t>
            </a:r>
            <a:r>
              <a:rPr lang="en-US" sz="5000" b="1" dirty="0" err="1"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aionios</a:t>
            </a: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72x’s </a:t>
            </a:r>
          </a:p>
          <a:p>
            <a:pPr algn="ct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or “</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eternal</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endPar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a:p>
            <a:pPr algn="ct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000" b="1" dirty="0" err="1">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aion</a:t>
            </a: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age</a:t>
            </a:r>
            <a:endPar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8" name="Title 8"/>
          <p:cNvSpPr txBox="1">
            <a:spLocks/>
          </p:cNvSpPr>
          <p:nvPr/>
        </p:nvSpPr>
        <p:spPr>
          <a:xfrm>
            <a:off x="1409700" y="228600"/>
            <a:ext cx="63246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a:t>
            </a:r>
          </a:p>
        </p:txBody>
      </p:sp>
    </p:spTree>
    <p:extLst>
      <p:ext uri="{BB962C8B-B14F-4D97-AF65-F5344CB8AC3E}">
        <p14:creationId xmlns:p14="http://schemas.microsoft.com/office/powerpoint/2010/main" val="2936440125"/>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1200150" y="1336119"/>
            <a:ext cx="6743700" cy="4185761"/>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New King James Version </a:t>
            </a:r>
          </a:p>
          <a:p>
            <a:pPr algn="ct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103x’s</a:t>
            </a:r>
          </a:p>
          <a:p>
            <a:pPr algn="ctr"/>
            <a:r>
              <a:rPr lang="en-US" sz="5000" b="1" dirty="0" smtClean="0">
                <a:ln w="6350">
                  <a:solidFill>
                    <a:sysClr val="windowText" lastClr="000000"/>
                  </a:solidFill>
                </a:ln>
                <a:solidFill>
                  <a:srgbClr val="FF3300"/>
                </a:solidFill>
                <a:effectLst>
                  <a:outerShdw blurRad="50800" dist="50800" algn="br" rotWithShape="0">
                    <a:schemeClr val="tx1"/>
                  </a:outerShdw>
                </a:effectLst>
                <a:latin typeface="Geometr231 BT" panose="020D0402020204020903" pitchFamily="34" charset="0"/>
              </a:rPr>
              <a:t>OT</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78x’s / </a:t>
            </a:r>
            <a:r>
              <a:rPr lang="en-US" sz="5000" b="1" dirty="0" smtClean="0">
                <a:ln w="6350">
                  <a:solidFill>
                    <a:sysClr val="windowText" lastClr="000000"/>
                  </a:solidFill>
                </a:ln>
                <a:solidFill>
                  <a:srgbClr val="FF3300"/>
                </a:solidFill>
                <a:effectLst>
                  <a:outerShdw blurRad="50800" dist="50800" algn="br" rotWithShape="0">
                    <a:schemeClr val="tx1"/>
                  </a:outerShdw>
                </a:effectLst>
                <a:latin typeface="Geometr231 BT" panose="020D0402020204020903" pitchFamily="34" charset="0"/>
              </a:rPr>
              <a:t>NT</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25x’s</a:t>
            </a:r>
          </a:p>
          <a:p>
            <a:pPr algn="ctr"/>
            <a:endParaRPr lang="en-US"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a:p>
            <a:pPr algn="ct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0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eternal</a:t>
            </a: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72x’s</a:t>
            </a:r>
          </a:p>
          <a:p>
            <a:pPr algn="ctr"/>
            <a:r>
              <a:rPr lang="en-US" sz="5000" b="1" dirty="0">
                <a:ln w="6350">
                  <a:solidFill>
                    <a:sysClr val="windowText" lastClr="000000"/>
                  </a:solidFill>
                </a:ln>
                <a:solidFill>
                  <a:srgbClr val="FF3300"/>
                </a:solidFill>
                <a:effectLst>
                  <a:outerShdw blurRad="50800" dist="50800" algn="br" rotWithShape="0">
                    <a:schemeClr val="tx1"/>
                  </a:outerShdw>
                </a:effectLst>
                <a:latin typeface="Geometr231 BT" panose="020D0402020204020903" pitchFamily="34" charset="0"/>
              </a:rPr>
              <a:t>OT</a:t>
            </a: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3x’s </a:t>
            </a: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5000" b="1" dirty="0">
                <a:ln w="6350">
                  <a:solidFill>
                    <a:sysClr val="windowText" lastClr="000000"/>
                  </a:solidFill>
                </a:ln>
                <a:solidFill>
                  <a:srgbClr val="FF3300"/>
                </a:solidFill>
                <a:effectLst>
                  <a:outerShdw blurRad="50800" dist="50800" algn="br" rotWithShape="0">
                    <a:schemeClr val="tx1"/>
                  </a:outerShdw>
                </a:effectLst>
                <a:latin typeface="Geometr231 BT" panose="020D0402020204020903" pitchFamily="34" charset="0"/>
              </a:rPr>
              <a:t>NT</a:t>
            </a: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48x’s</a:t>
            </a:r>
            <a:endPar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9" name="Title 8"/>
          <p:cNvSpPr txBox="1">
            <a:spLocks/>
          </p:cNvSpPr>
          <p:nvPr/>
        </p:nvSpPr>
        <p:spPr>
          <a:xfrm>
            <a:off x="1409700" y="228600"/>
            <a:ext cx="63246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a:t>
            </a:r>
          </a:p>
        </p:txBody>
      </p:sp>
    </p:spTree>
    <p:extLst>
      <p:ext uri="{BB962C8B-B14F-4D97-AF65-F5344CB8AC3E}">
        <p14:creationId xmlns:p14="http://schemas.microsoft.com/office/powerpoint/2010/main" val="795485184"/>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1200150" y="1336119"/>
            <a:ext cx="6743700" cy="2400657"/>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New King James Version </a:t>
            </a:r>
          </a:p>
          <a:p>
            <a:pPr algn="ct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forever</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394x’s</a:t>
            </a:r>
          </a:p>
          <a:p>
            <a:pPr algn="ctr"/>
            <a:r>
              <a:rPr lang="en-US" sz="5000" b="1" dirty="0" smtClean="0">
                <a:ln w="6350">
                  <a:solidFill>
                    <a:sysClr val="windowText" lastClr="000000"/>
                  </a:solidFill>
                </a:ln>
                <a:solidFill>
                  <a:srgbClr val="FF3300"/>
                </a:solidFill>
                <a:effectLst>
                  <a:outerShdw blurRad="50800" dist="50800" algn="br" rotWithShape="0">
                    <a:schemeClr val="tx1"/>
                  </a:outerShdw>
                </a:effectLst>
                <a:latin typeface="Geometr231 BT" panose="020D0402020204020903" pitchFamily="34" charset="0"/>
              </a:rPr>
              <a:t>OT</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339x’s / </a:t>
            </a:r>
            <a:r>
              <a:rPr lang="en-US" sz="5000" b="1" dirty="0" smtClean="0">
                <a:ln w="6350">
                  <a:solidFill>
                    <a:sysClr val="windowText" lastClr="000000"/>
                  </a:solidFill>
                </a:ln>
                <a:solidFill>
                  <a:srgbClr val="FF3300"/>
                </a:solidFill>
                <a:effectLst>
                  <a:outerShdw blurRad="50800" dist="50800" algn="br" rotWithShape="0">
                    <a:schemeClr val="tx1"/>
                  </a:outerShdw>
                </a:effectLst>
                <a:latin typeface="Geometr231 BT" panose="020D0402020204020903" pitchFamily="34" charset="0"/>
              </a:rPr>
              <a:t>NT</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55x’s</a:t>
            </a:r>
          </a:p>
        </p:txBody>
      </p:sp>
      <p:sp>
        <p:nvSpPr>
          <p:cNvPr id="9" name="Title 8"/>
          <p:cNvSpPr txBox="1">
            <a:spLocks/>
          </p:cNvSpPr>
          <p:nvPr/>
        </p:nvSpPr>
        <p:spPr>
          <a:xfrm>
            <a:off x="1409700" y="228600"/>
            <a:ext cx="63246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a:t>
            </a:r>
          </a:p>
        </p:txBody>
      </p:sp>
    </p:spTree>
    <p:extLst>
      <p:ext uri="{BB962C8B-B14F-4D97-AF65-F5344CB8AC3E}">
        <p14:creationId xmlns:p14="http://schemas.microsoft.com/office/powerpoint/2010/main" val="361536455"/>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8" name="TextBox 7"/>
          <p:cNvSpPr txBox="1"/>
          <p:nvPr/>
        </p:nvSpPr>
        <p:spPr>
          <a:xfrm>
            <a:off x="838200" y="1547811"/>
            <a:ext cx="7467600" cy="163121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eternal</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forever</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are “</a:t>
            </a: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Adjectives</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p>
        </p:txBody>
      </p:sp>
      <p:sp>
        <p:nvSpPr>
          <p:cNvPr id="9" name="TextBox 8"/>
          <p:cNvSpPr txBox="1"/>
          <p:nvPr/>
        </p:nvSpPr>
        <p:spPr>
          <a:xfrm>
            <a:off x="1025715" y="3422339"/>
            <a:ext cx="7092571" cy="2400657"/>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An “</a:t>
            </a: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adjective</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is word that </a:t>
            </a: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modifies</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or </a:t>
            </a: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describes</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an noun, it gives additional detail.</a:t>
            </a:r>
          </a:p>
        </p:txBody>
      </p:sp>
      <p:sp>
        <p:nvSpPr>
          <p:cNvPr id="10" name="Title 8"/>
          <p:cNvSpPr txBox="1">
            <a:spLocks/>
          </p:cNvSpPr>
          <p:nvPr/>
        </p:nvSpPr>
        <p:spPr>
          <a:xfrm>
            <a:off x="1409700" y="228600"/>
            <a:ext cx="63246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a:t>
            </a:r>
          </a:p>
        </p:txBody>
      </p:sp>
    </p:spTree>
    <p:extLst>
      <p:ext uri="{BB962C8B-B14F-4D97-AF65-F5344CB8AC3E}">
        <p14:creationId xmlns:p14="http://schemas.microsoft.com/office/powerpoint/2010/main" val="29703487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152400" y="1304499"/>
            <a:ext cx="8839200" cy="547842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New King James Version - </a:t>
            </a:r>
            <a:r>
              <a:rPr lang="en-US" sz="5000" b="1" dirty="0" smtClean="0">
                <a:ln w="6350">
                  <a:solidFill>
                    <a:sysClr val="windowText" lastClr="000000"/>
                  </a:solidFill>
                </a:ln>
                <a:solidFill>
                  <a:srgbClr val="FF3300"/>
                </a:solidFill>
                <a:effectLst>
                  <a:outerShdw blurRad="50800" dist="50800" algn="br" rotWithShape="0">
                    <a:schemeClr val="tx1"/>
                  </a:outerShdw>
                </a:effectLst>
                <a:latin typeface="Geometr231 BT" panose="020D0402020204020903" pitchFamily="34" charset="0"/>
              </a:rPr>
              <a:t>OT</a:t>
            </a:r>
          </a:p>
          <a:p>
            <a:pPr algn="ct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a:t>
            </a: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covenant, possession,</a:t>
            </a: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God, hills, ordinance, statue, priesthood, arms, righteousness, kingdom, salvation, love joy, name, light, confusion, reproach, contempt, life.</a:t>
            </a:r>
          </a:p>
        </p:txBody>
      </p:sp>
      <p:sp>
        <p:nvSpPr>
          <p:cNvPr id="8" name="Title 8"/>
          <p:cNvSpPr txBox="1">
            <a:spLocks/>
          </p:cNvSpPr>
          <p:nvPr/>
        </p:nvSpPr>
        <p:spPr>
          <a:xfrm>
            <a:off x="1409700" y="228600"/>
            <a:ext cx="63246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a:t>
            </a:r>
          </a:p>
        </p:txBody>
      </p:sp>
    </p:spTree>
    <p:extLst>
      <p:ext uri="{BB962C8B-B14F-4D97-AF65-F5344CB8AC3E}">
        <p14:creationId xmlns:p14="http://schemas.microsoft.com/office/powerpoint/2010/main" val="2563593102"/>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152400" y="1304499"/>
            <a:ext cx="8839200" cy="547842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New King James Version -</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 </a:t>
            </a:r>
            <a:r>
              <a:rPr lang="en-US" sz="5000" b="1" dirty="0" smtClean="0">
                <a:ln w="6350">
                  <a:solidFill>
                    <a:sysClr val="windowText" lastClr="000000"/>
                  </a:solidFill>
                </a:ln>
                <a:solidFill>
                  <a:srgbClr val="FF3300"/>
                </a:solidFill>
                <a:effectLst>
                  <a:outerShdw blurRad="50800" dist="50800" algn="br" rotWithShape="0">
                    <a:schemeClr val="tx1"/>
                  </a:outerShdw>
                </a:effectLst>
                <a:latin typeface="Geometr231 BT" panose="020D0402020204020903" pitchFamily="34" charset="0"/>
              </a:rPr>
              <a:t>NT</a:t>
            </a:r>
          </a:p>
          <a:p>
            <a:pPr algn="ct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eternal</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life, </a:t>
            </a:r>
          </a:p>
          <a:p>
            <a:pPr algn="ct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fire, punishment, </a:t>
            </a: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destruction, home</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God, Spirit, consolation, power, </a:t>
            </a: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kingdom,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inheritance, covenant, salvation, purpose, chains, gospel, glory. </a:t>
            </a:r>
          </a:p>
        </p:txBody>
      </p:sp>
      <p:sp>
        <p:nvSpPr>
          <p:cNvPr id="8" name="Title 8"/>
          <p:cNvSpPr txBox="1">
            <a:spLocks/>
          </p:cNvSpPr>
          <p:nvPr/>
        </p:nvSpPr>
        <p:spPr>
          <a:xfrm>
            <a:off x="1409700" y="228600"/>
            <a:ext cx="63246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a:t>
            </a:r>
          </a:p>
        </p:txBody>
      </p:sp>
    </p:spTree>
    <p:extLst>
      <p:ext uri="{BB962C8B-B14F-4D97-AF65-F5344CB8AC3E}">
        <p14:creationId xmlns:p14="http://schemas.microsoft.com/office/powerpoint/2010/main" val="3626849961"/>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817444" y="1384153"/>
            <a:ext cx="7509112" cy="393954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New King James </a:t>
            </a:r>
            <a:r>
              <a:rPr lang="en-US" sz="5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Version - </a:t>
            </a:r>
            <a:r>
              <a:rPr lang="en-US" sz="5000" b="1" dirty="0" smtClean="0">
                <a:ln w="6350">
                  <a:solidFill>
                    <a:sysClr val="windowText" lastClr="000000"/>
                  </a:solidFill>
                </a:ln>
                <a:solidFill>
                  <a:srgbClr val="FF3300"/>
                </a:solidFill>
                <a:effectLst>
                  <a:outerShdw blurRad="50800" dist="50800" algn="br" rotWithShape="0">
                    <a:schemeClr val="tx1"/>
                  </a:outerShdw>
                </a:effectLst>
                <a:latin typeface="Geometr231 BT" panose="020D0402020204020903" pitchFamily="34" charset="0"/>
              </a:rPr>
              <a:t>NT</a:t>
            </a:r>
            <a:endPar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a:p>
            <a:pPr algn="ct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13x’s </a:t>
            </a:r>
          </a:p>
          <a:p>
            <a:pPr algn="ct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eternal life</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32x’s</a:t>
            </a:r>
          </a:p>
          <a:p>
            <a:pPr algn="ct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life eternal</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 4x’s </a:t>
            </a:r>
            <a:r>
              <a:rPr lang="en-US" sz="36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[KJV]</a:t>
            </a:r>
          </a:p>
          <a:p>
            <a:pPr algn="ct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live forever</a:t>
            </a: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2x’s </a:t>
            </a:r>
            <a:endParaRPr lang="en-US" sz="5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7"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8" name="TextBox 7"/>
          <p:cNvSpPr txBox="1"/>
          <p:nvPr/>
        </p:nvSpPr>
        <p:spPr>
          <a:xfrm>
            <a:off x="148988" y="5257800"/>
            <a:ext cx="8846024" cy="1384995"/>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r>
              <a:rPr lang="en-US" sz="4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“…He </a:t>
            </a:r>
            <a:r>
              <a:rPr lang="en-US" sz="42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who eats this bread will </a:t>
            </a:r>
            <a:r>
              <a:rPr lang="en-US" sz="42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live forever</a:t>
            </a:r>
            <a:r>
              <a:rPr lang="en-US" sz="4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42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4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(John 6:58)</a:t>
            </a:r>
            <a:endParaRPr lang="en-US" sz="4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40540941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Blue Background 8.jpg"/>
          <p:cNvPicPr>
            <a:picLocks noChangeAspect="1"/>
          </p:cNvPicPr>
          <p:nvPr/>
        </p:nvPicPr>
        <p:blipFill rotWithShape="1">
          <a:blip r:embed="rId2" cstate="print"/>
          <a:srcRect l="274" r="778"/>
          <a:stretch/>
        </p:blipFill>
        <p:spPr>
          <a:xfrm>
            <a:off x="0" y="-3748"/>
            <a:ext cx="9144000" cy="6861748"/>
          </a:xfrm>
          <a:prstGeom prst="rect">
            <a:avLst/>
          </a:prstGeom>
        </p:spPr>
      </p:pic>
    </p:spTree>
    <p:extLst>
      <p:ext uri="{BB962C8B-B14F-4D97-AF65-F5344CB8AC3E}">
        <p14:creationId xmlns:p14="http://schemas.microsoft.com/office/powerpoint/2010/main" val="195606796"/>
      </p:ext>
    </p:extLst>
  </p:cSld>
  <p:clrMapOvr>
    <a:masterClrMapping/>
  </p:clrMapOvr>
  <p:transition spd="med" advTm="3000">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980285" y="1395070"/>
            <a:ext cx="7183431"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Low Level of Importance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7" name="TextBox 6"/>
          <p:cNvSpPr txBox="1"/>
          <p:nvPr/>
        </p:nvSpPr>
        <p:spPr>
          <a:xfrm>
            <a:off x="436569" y="2514600"/>
            <a:ext cx="8270863" cy="249299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The concept of </a:t>
            </a:r>
            <a:r>
              <a:rPr lang="en-US" sz="52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 </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is understood is light of salvation, instead of the other way around.</a:t>
            </a:r>
            <a:endParaRPr lang="en-US" sz="52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Tree>
    <p:extLst>
      <p:ext uri="{BB962C8B-B14F-4D97-AF65-F5344CB8AC3E}">
        <p14:creationId xmlns:p14="http://schemas.microsoft.com/office/powerpoint/2010/main" val="39926828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980285" y="1395070"/>
            <a:ext cx="7183431"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Low Level of Importance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7" name="TextBox 6"/>
          <p:cNvSpPr txBox="1"/>
          <p:nvPr/>
        </p:nvSpPr>
        <p:spPr>
          <a:xfrm>
            <a:off x="436569" y="2514600"/>
            <a:ext cx="8270863" cy="249299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Many church goers have little or no awareness of the expression “</a:t>
            </a:r>
            <a:r>
              <a:rPr lang="en-US" sz="52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endParaRPr lang="en-US" sz="52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8" name="TextBox 7"/>
          <p:cNvSpPr txBox="1"/>
          <p:nvPr/>
        </p:nvSpPr>
        <p:spPr>
          <a:xfrm>
            <a:off x="2105816" y="5020261"/>
            <a:ext cx="4932368"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Are you Saved?</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2316233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980285" y="1395070"/>
            <a:ext cx="7183431"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Low Level of Importance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7" name="TextBox 6"/>
          <p:cNvSpPr txBox="1"/>
          <p:nvPr/>
        </p:nvSpPr>
        <p:spPr>
          <a:xfrm>
            <a:off x="436569" y="2514600"/>
            <a:ext cx="8270863" cy="249299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Many church goers have little or no awareness of the expression “</a:t>
            </a:r>
            <a:r>
              <a:rPr lang="en-US" sz="52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endParaRPr lang="en-US" sz="52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9" name="TextBox 8"/>
          <p:cNvSpPr txBox="1"/>
          <p:nvPr/>
        </p:nvSpPr>
        <p:spPr>
          <a:xfrm>
            <a:off x="436569" y="5019124"/>
            <a:ext cx="8402631"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Do you have everlasting life?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Tree>
    <p:extLst>
      <p:ext uri="{BB962C8B-B14F-4D97-AF65-F5344CB8AC3E}">
        <p14:creationId xmlns:p14="http://schemas.microsoft.com/office/powerpoint/2010/main" val="1181211170"/>
      </p:ext>
    </p:extLst>
  </p:cSld>
  <p:clrMapOvr>
    <a:masterClrMapping/>
  </p:clrMapOvr>
  <p:transition spd="slow">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980285" y="1395070"/>
            <a:ext cx="7183431"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High Level of Importance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7" name="TextBox 6"/>
          <p:cNvSpPr txBox="1"/>
          <p:nvPr/>
        </p:nvSpPr>
        <p:spPr>
          <a:xfrm>
            <a:off x="436568" y="2452430"/>
            <a:ext cx="8270863" cy="249299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Jesus spoke of </a:t>
            </a:r>
            <a:r>
              <a:rPr lang="en-US" sz="52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 </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frequently and rarely spoke of salvation.</a:t>
            </a:r>
            <a:endParaRPr lang="en-US" sz="52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9" name="TextBox 8"/>
          <p:cNvSpPr txBox="1"/>
          <p:nvPr/>
        </p:nvSpPr>
        <p:spPr>
          <a:xfrm>
            <a:off x="57150" y="5007590"/>
            <a:ext cx="9029700" cy="1692771"/>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Jesus spoke of </a:t>
            </a:r>
            <a:r>
              <a:rPr lang="en-US" sz="52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eternal life </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repeatedly throughout </a:t>
            </a:r>
            <a:r>
              <a:rPr lang="en-US" sz="52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the Gospel of John</a:t>
            </a:r>
            <a:endParaRPr lang="en-US" sz="52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Tree>
    <p:extLst>
      <p:ext uri="{BB962C8B-B14F-4D97-AF65-F5344CB8AC3E}">
        <p14:creationId xmlns:p14="http://schemas.microsoft.com/office/powerpoint/2010/main" val="368691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980285" y="1395070"/>
            <a:ext cx="7183431"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High Level of Importance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9" name="TextBox 8"/>
          <p:cNvSpPr txBox="1"/>
          <p:nvPr/>
        </p:nvSpPr>
        <p:spPr>
          <a:xfrm>
            <a:off x="228600" y="2520638"/>
            <a:ext cx="8648700" cy="341632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400" b="1" dirty="0" smtClean="0">
                <a:ln w="6350">
                  <a:solidFill>
                    <a:sysClr val="windowText" lastClr="000000"/>
                  </a:solidFill>
                </a:ln>
                <a:solidFill>
                  <a:srgbClr val="FF6600"/>
                </a:solidFill>
                <a:effectLst>
                  <a:outerShdw blurRad="50800" dist="50800" algn="br" rotWithShape="0">
                    <a:schemeClr val="tx1"/>
                  </a:outerShdw>
                </a:effectLst>
                <a:latin typeface="Geometr231 BT" panose="020D0402020204020903" pitchFamily="34" charset="0"/>
              </a:rPr>
              <a:t>Jesus</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made it clear that the person who </a:t>
            </a: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simply believes </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in Him has, </a:t>
            </a: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present tense</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 </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that can never be lost.</a:t>
            </a:r>
            <a:endParaRPr lang="en-US" sz="54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Tree>
    <p:extLst>
      <p:ext uri="{BB962C8B-B14F-4D97-AF65-F5344CB8AC3E}">
        <p14:creationId xmlns:p14="http://schemas.microsoft.com/office/powerpoint/2010/main" val="470641725"/>
      </p:ext>
    </p:extLst>
  </p:cSld>
  <p:clrMapOvr>
    <a:masterClrMapping/>
  </p:clrMapOvr>
  <p:transition spd="slow">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980285" y="1395070"/>
            <a:ext cx="7183431"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High Level of Importance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9" name="TextBox 8"/>
          <p:cNvSpPr txBox="1"/>
          <p:nvPr/>
        </p:nvSpPr>
        <p:spPr>
          <a:xfrm>
            <a:off x="342900" y="2423901"/>
            <a:ext cx="8458200" cy="4247317"/>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When evangelizing we should do what</a:t>
            </a:r>
            <a:r>
              <a:rPr lang="en-US" sz="5400" b="1" dirty="0" smtClean="0">
                <a:ln w="6350">
                  <a:solidFill>
                    <a:sysClr val="windowText" lastClr="000000"/>
                  </a:solidFill>
                </a:ln>
                <a:solidFill>
                  <a:srgbClr val="FF6600"/>
                </a:solidFill>
                <a:effectLst>
                  <a:outerShdw blurRad="50800" dist="50800" algn="br" rotWithShape="0">
                    <a:schemeClr val="tx1"/>
                  </a:outerShdw>
                </a:effectLst>
                <a:latin typeface="Geometr231 BT" panose="020D0402020204020903" pitchFamily="34" charset="0"/>
              </a:rPr>
              <a:t> Jesus </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did -- </a:t>
            </a: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use the language that </a:t>
            </a:r>
            <a:r>
              <a:rPr lang="en-US" sz="5400" b="1" dirty="0" smtClean="0">
                <a:ln w="6350">
                  <a:solidFill>
                    <a:sysClr val="windowText" lastClr="000000"/>
                  </a:solidFill>
                </a:ln>
                <a:solidFill>
                  <a:srgbClr val="FF6600"/>
                </a:solidFill>
                <a:effectLst>
                  <a:outerShdw blurRad="50800" dist="50800" algn="br" rotWithShape="0">
                    <a:schemeClr val="tx1"/>
                  </a:outerShdw>
                </a:effectLst>
                <a:latin typeface="Geometr231 BT" panose="020D0402020204020903" pitchFamily="34" charset="0"/>
              </a:rPr>
              <a:t>Jesus</a:t>
            </a: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 used</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because it conveys </a:t>
            </a: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the message of life </a:t>
            </a: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clearly</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and </a:t>
            </a: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succinctly</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endParaRPr lang="en-US" sz="54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Tree>
    <p:extLst>
      <p:ext uri="{BB962C8B-B14F-4D97-AF65-F5344CB8AC3E}">
        <p14:creationId xmlns:p14="http://schemas.microsoft.com/office/powerpoint/2010/main" val="3524674082"/>
      </p:ext>
    </p:extLst>
  </p:cSld>
  <p:clrMapOvr>
    <a:masterClrMapping/>
  </p:clrMapOvr>
  <p:transition spd="slow">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980285" y="1395070"/>
            <a:ext cx="7183431"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High Level of Importance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9" name="TextBox 8"/>
          <p:cNvSpPr txBox="1"/>
          <p:nvPr/>
        </p:nvSpPr>
        <p:spPr>
          <a:xfrm>
            <a:off x="342900" y="2501304"/>
            <a:ext cx="8458200" cy="341632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The Gospel of </a:t>
            </a: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John</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is the Gospel of </a:t>
            </a: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Life</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46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(46x’s)</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46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written solely to tell an </a:t>
            </a:r>
            <a:r>
              <a:rPr lang="en-US" sz="5400" b="1" u="sng"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unbeliever</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how to have “</a:t>
            </a: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46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(20:30-31)</a:t>
            </a:r>
            <a:endParaRPr lang="en-US" sz="46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Tree>
    <p:extLst>
      <p:ext uri="{BB962C8B-B14F-4D97-AF65-F5344CB8AC3E}">
        <p14:creationId xmlns:p14="http://schemas.microsoft.com/office/powerpoint/2010/main" val="2162346051"/>
      </p:ext>
    </p:extLst>
  </p:cSld>
  <p:clrMapOvr>
    <a:masterClrMapping/>
  </p:clrMapOvr>
  <p:transition spd="slow">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666" t="14045" r="8668"/>
          <a:stretch/>
        </p:blipFill>
        <p:spPr>
          <a:xfrm>
            <a:off x="465144" y="1304499"/>
            <a:ext cx="8213712" cy="5401101"/>
          </a:xfrm>
          <a:prstGeom prst="rect">
            <a:avLst/>
          </a:prstGeom>
          <a:effectLst>
            <a:softEdge rad="381000"/>
          </a:effectLst>
        </p:spPr>
      </p:pic>
      <p:sp>
        <p:nvSpPr>
          <p:cNvPr id="7" name="TextBox 6"/>
          <p:cNvSpPr txBox="1"/>
          <p:nvPr/>
        </p:nvSpPr>
        <p:spPr>
          <a:xfrm>
            <a:off x="380999" y="1533099"/>
            <a:ext cx="8297857" cy="4247317"/>
          </a:xfrm>
          <a:prstGeom prst="rect">
            <a:avLst/>
          </a:prstGeom>
          <a:solidFill>
            <a:schemeClr val="tx1">
              <a:lumMod val="85000"/>
              <a:lumOff val="15000"/>
              <a:alpha val="40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When a person possesses </a:t>
            </a: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 </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he is then </a:t>
            </a: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saved</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from the everlasting </a:t>
            </a:r>
            <a:r>
              <a:rPr lang="en-US" sz="5400" b="1" dirty="0" smtClean="0">
                <a:ln w="6350">
                  <a:solidFill>
                    <a:sysClr val="windowText" lastClr="000000"/>
                  </a:solidFill>
                </a:ln>
                <a:solidFill>
                  <a:srgbClr val="FF0000"/>
                </a:solidFill>
                <a:effectLst>
                  <a:outerShdw blurRad="50800" dist="50800" algn="br" rotWithShape="0">
                    <a:schemeClr val="tx1"/>
                  </a:outerShdw>
                </a:effectLst>
                <a:latin typeface="Geometr231 BT" panose="020D0402020204020903" pitchFamily="34" charset="0"/>
              </a:rPr>
              <a:t>fire</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from everlasting </a:t>
            </a:r>
            <a:r>
              <a:rPr lang="en-US" sz="5400" b="1" dirty="0" smtClean="0">
                <a:ln w="6350">
                  <a:solidFill>
                    <a:sysClr val="windowText" lastClr="000000"/>
                  </a:solidFill>
                </a:ln>
                <a:solidFill>
                  <a:srgbClr val="FF0000"/>
                </a:solidFill>
                <a:effectLst>
                  <a:outerShdw blurRad="50800" dist="50800" algn="br" rotWithShape="0">
                    <a:schemeClr val="tx1"/>
                  </a:outerShdw>
                </a:effectLst>
                <a:latin typeface="Geometr231 BT" panose="020D0402020204020903" pitchFamily="34" charset="0"/>
              </a:rPr>
              <a:t>punishment</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and </a:t>
            </a:r>
            <a:r>
              <a:rPr lang="en-US" sz="5400" b="1" dirty="0" smtClean="0">
                <a:ln w="6350">
                  <a:solidFill>
                    <a:sysClr val="windowText" lastClr="000000"/>
                  </a:solidFill>
                </a:ln>
                <a:solidFill>
                  <a:srgbClr val="FF0000"/>
                </a:solidFill>
                <a:effectLst>
                  <a:outerShdw blurRad="50800" dist="50800" algn="br" rotWithShape="0">
                    <a:schemeClr val="tx1"/>
                  </a:outerShdw>
                </a:effectLst>
                <a:latin typeface="Geometr231 BT" panose="020D0402020204020903" pitchFamily="34" charset="0"/>
              </a:rPr>
              <a:t>destruction</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the second death</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endParaRPr lang="en-US" sz="54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6"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Tree>
    <p:extLst>
      <p:ext uri="{BB962C8B-B14F-4D97-AF65-F5344CB8AC3E}">
        <p14:creationId xmlns:p14="http://schemas.microsoft.com/office/powerpoint/2010/main" val="3960545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5687"/>
            <a:ext cx="9144000" cy="6858000"/>
          </a:xfrm>
          <a:prstGeom prst="rect">
            <a:avLst/>
          </a:prstGeom>
          <a:solidFill>
            <a:srgbClr val="E37840"/>
          </a:solidFill>
          <a:effectLst>
            <a:softEdge rad="228600"/>
          </a:effectLst>
        </p:spPr>
      </p:pic>
      <p:sp>
        <p:nvSpPr>
          <p:cNvPr id="6" name="TextBox 5"/>
          <p:cNvSpPr txBox="1"/>
          <p:nvPr/>
        </p:nvSpPr>
        <p:spPr>
          <a:xfrm>
            <a:off x="342900" y="1395070"/>
            <a:ext cx="8458199"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Salvation </a:t>
            </a:r>
            <a:r>
              <a:rPr lang="en-US" sz="6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vs. </a:t>
            </a:r>
            <a:r>
              <a:rPr lang="en-US" sz="6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a:t>
            </a:r>
            <a:endParaRPr lang="en-US" sz="60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endParaRPr>
          </a:p>
        </p:txBody>
      </p:sp>
      <p:sp>
        <p:nvSpPr>
          <p:cNvPr id="9" name="TextBox 8"/>
          <p:cNvSpPr txBox="1"/>
          <p:nvPr/>
        </p:nvSpPr>
        <p:spPr>
          <a:xfrm>
            <a:off x="342900" y="2501304"/>
            <a:ext cx="8458200" cy="341632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Typically people talk about the loss of </a:t>
            </a: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salvation</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as opposed to the lose of </a:t>
            </a: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eternal life</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they’ll say, “Oh, that’s the same thing”.</a:t>
            </a:r>
            <a:endParaRPr lang="en-US" sz="46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Tree>
    <p:extLst>
      <p:ext uri="{BB962C8B-B14F-4D97-AF65-F5344CB8AC3E}">
        <p14:creationId xmlns:p14="http://schemas.microsoft.com/office/powerpoint/2010/main" val="116643472"/>
      </p:ext>
    </p:extLst>
  </p:cSld>
  <p:clrMapOvr>
    <a:masterClrMapping/>
  </p:clrMapOvr>
  <p:transition spd="slow">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5687"/>
            <a:ext cx="9144000" cy="6858000"/>
          </a:xfrm>
          <a:prstGeom prst="rect">
            <a:avLst/>
          </a:prstGeom>
          <a:solidFill>
            <a:srgbClr val="E37840"/>
          </a:solidFill>
          <a:effectLst>
            <a:softEdge rad="228600"/>
          </a:effectLst>
        </p:spPr>
      </p:pic>
      <p:sp>
        <p:nvSpPr>
          <p:cNvPr id="9" name="TextBox 8"/>
          <p:cNvSpPr txBox="1"/>
          <p:nvPr/>
        </p:nvSpPr>
        <p:spPr>
          <a:xfrm>
            <a:off x="342900" y="1376599"/>
            <a:ext cx="8458200" cy="6001643"/>
          </a:xfrm>
          <a:prstGeom prst="rect">
            <a:avLst/>
          </a:prstGeom>
          <a:solidFill>
            <a:schemeClr val="tx1">
              <a:lumMod val="85000"/>
              <a:lumOff val="15000"/>
              <a:alpha val="30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Jesus said, “Whoever </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drinks of this water will thirst </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again, but </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whoever drinks of the water that I shall give him </a:t>
            </a:r>
            <a:r>
              <a:rPr lang="en-US" sz="48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will never </a:t>
            </a:r>
            <a:r>
              <a:rPr lang="en-US" sz="48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thirst</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But </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the water that I shall give him will become in him a fountain of water springing up into </a:t>
            </a:r>
            <a:r>
              <a:rPr lang="en-US" sz="48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a:t>
            </a:r>
            <a:r>
              <a:rPr lang="en-US" sz="48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life</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Jn. </a:t>
            </a:r>
            <a:r>
              <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4:13-14)</a:t>
            </a:r>
          </a:p>
          <a:p>
            <a:pPr algn="just">
              <a:buClr>
                <a:srgbClr val="FFFF00"/>
              </a:buClr>
            </a:pPr>
            <a:endPar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Tree>
    <p:extLst>
      <p:ext uri="{BB962C8B-B14F-4D97-AF65-F5344CB8AC3E}">
        <p14:creationId xmlns:p14="http://schemas.microsoft.com/office/powerpoint/2010/main" val="244130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descr="Earth and Space.jpg"/>
          <p:cNvPicPr>
            <a:picLocks noChangeAspect="1"/>
          </p:cNvPicPr>
          <p:nvPr/>
        </p:nvPicPr>
        <p:blipFill rotWithShape="1">
          <a:blip r:embed="rId2" cstate="print"/>
          <a:srcRect l="802" r="788" b="1185"/>
          <a:stretch/>
        </p:blipFill>
        <p:spPr>
          <a:xfrm>
            <a:off x="0" y="-6246"/>
            <a:ext cx="9144000" cy="7010400"/>
          </a:xfrm>
          <a:prstGeom prst="rect">
            <a:avLst/>
          </a:prstGeom>
        </p:spPr>
      </p:pic>
    </p:spTree>
    <p:extLst>
      <p:ext uri="{BB962C8B-B14F-4D97-AF65-F5344CB8AC3E}">
        <p14:creationId xmlns:p14="http://schemas.microsoft.com/office/powerpoint/2010/main" val="2316755824"/>
      </p:ext>
    </p:extLst>
  </p:cSld>
  <p:clrMapOvr>
    <a:masterClrMapping/>
  </p:clrMapOvr>
  <mc:AlternateContent xmlns:mc="http://schemas.openxmlformats.org/markup-compatibility/2006" xmlns:p14="http://schemas.microsoft.com/office/powerpoint/2010/main">
    <mc:Choice Requires="p14">
      <p:transition spd="med" p14:dur="700" advTm="4066">
        <p:fade/>
      </p:transition>
    </mc:Choice>
    <mc:Fallback xmlns="">
      <p:transition spd="med" advTm="4066">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5687"/>
            <a:ext cx="9144000" cy="6858000"/>
          </a:xfrm>
          <a:prstGeom prst="rect">
            <a:avLst/>
          </a:prstGeom>
          <a:solidFill>
            <a:srgbClr val="E37840"/>
          </a:solidFill>
          <a:effectLst>
            <a:softEdge rad="228600"/>
          </a:effectLst>
        </p:spPr>
      </p:pic>
      <p:sp>
        <p:nvSpPr>
          <p:cNvPr id="9" name="TextBox 8"/>
          <p:cNvSpPr txBox="1"/>
          <p:nvPr/>
        </p:nvSpPr>
        <p:spPr>
          <a:xfrm>
            <a:off x="342900" y="1376599"/>
            <a:ext cx="8458200" cy="2585323"/>
          </a:xfrm>
          <a:prstGeom prst="rect">
            <a:avLst/>
          </a:prstGeom>
          <a:solidFill>
            <a:schemeClr val="tx1">
              <a:lumMod val="85000"/>
              <a:lumOff val="15000"/>
              <a:alpha val="30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This means that the one who believes in Him will never lack </a:t>
            </a: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endParaRPr lang="en-US" sz="54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146" y="3276600"/>
            <a:ext cx="4114800" cy="3080957"/>
          </a:xfrm>
          <a:prstGeom prst="rect">
            <a:avLst/>
          </a:prstGeom>
          <a:effectLst>
            <a:softEdge rad="63500"/>
          </a:effectLst>
        </p:spPr>
      </p:pic>
    </p:spTree>
    <p:extLst>
      <p:ext uri="{BB962C8B-B14F-4D97-AF65-F5344CB8AC3E}">
        <p14:creationId xmlns:p14="http://schemas.microsoft.com/office/powerpoint/2010/main" val="92128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5687"/>
            <a:ext cx="9144000" cy="6858000"/>
          </a:xfrm>
          <a:prstGeom prst="rect">
            <a:avLst/>
          </a:prstGeom>
          <a:solidFill>
            <a:srgbClr val="E37840"/>
          </a:solidFill>
          <a:effectLst>
            <a:softEdge rad="228600"/>
          </a:effectLst>
        </p:spPr>
      </p:pic>
      <p:sp>
        <p:nvSpPr>
          <p:cNvPr id="9" name="TextBox 8"/>
          <p:cNvSpPr txBox="1"/>
          <p:nvPr/>
        </p:nvSpPr>
        <p:spPr>
          <a:xfrm>
            <a:off x="342900" y="1376599"/>
            <a:ext cx="8458200" cy="4247317"/>
          </a:xfrm>
          <a:prstGeom prst="rect">
            <a:avLst/>
          </a:prstGeom>
          <a:solidFill>
            <a:schemeClr val="tx1">
              <a:lumMod val="85000"/>
              <a:lumOff val="15000"/>
              <a:alpha val="30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Jesus said</a:t>
            </a:r>
            <a:r>
              <a:rPr lang="en-US" sz="54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 </a:t>
            </a:r>
            <a:r>
              <a:rPr lang="en-US" sz="54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am the bread of life. He who comes to Me </a:t>
            </a:r>
            <a:r>
              <a:rPr lang="en-US" sz="54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shall never hunger</a:t>
            </a:r>
            <a:r>
              <a:rPr lang="en-US" sz="54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and he who believes in Me </a:t>
            </a:r>
            <a:r>
              <a:rPr lang="en-US" sz="54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shall never </a:t>
            </a: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thirst</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 (</a:t>
            </a:r>
            <a:r>
              <a:rPr lang="en-US" sz="54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John </a:t>
            </a: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6:35)</a:t>
            </a:r>
            <a:endParaRPr lang="en-US" sz="54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Tree>
    <p:extLst>
      <p:ext uri="{BB962C8B-B14F-4D97-AF65-F5344CB8AC3E}">
        <p14:creationId xmlns:p14="http://schemas.microsoft.com/office/powerpoint/2010/main" val="62673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5687"/>
            <a:ext cx="9144000" cy="6858000"/>
          </a:xfrm>
          <a:prstGeom prst="rect">
            <a:avLst/>
          </a:prstGeom>
          <a:solidFill>
            <a:srgbClr val="E37840"/>
          </a:solidFill>
          <a:effectLst>
            <a:softEdge rad="228600"/>
          </a:effectLst>
        </p:spPr>
      </p:pic>
      <p:sp>
        <p:nvSpPr>
          <p:cNvPr id="9" name="TextBox 8"/>
          <p:cNvSpPr txBox="1"/>
          <p:nvPr/>
        </p:nvSpPr>
        <p:spPr>
          <a:xfrm>
            <a:off x="342900" y="1376599"/>
            <a:ext cx="8458200" cy="5262979"/>
          </a:xfrm>
          <a:prstGeom prst="rect">
            <a:avLst/>
          </a:prstGeom>
          <a:solidFill>
            <a:schemeClr val="tx1">
              <a:lumMod val="85000"/>
              <a:lumOff val="15000"/>
              <a:alpha val="30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“Most </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assuredly, I say to you, he who hears My word and believes in Him who sent Me has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[present tense] </a:t>
            </a:r>
            <a:r>
              <a:rPr lang="en-US" sz="48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a:t>
            </a:r>
            <a:r>
              <a:rPr lang="en-US" sz="48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life</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and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[future tense] </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shall </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not come into judgment, but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[past tense] </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has </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passed from death into </a:t>
            </a:r>
            <a:r>
              <a:rPr lang="en-US" sz="48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life</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(John5:24)</a:t>
            </a:r>
            <a:endPar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Tree>
    <p:extLst>
      <p:ext uri="{BB962C8B-B14F-4D97-AF65-F5344CB8AC3E}">
        <p14:creationId xmlns:p14="http://schemas.microsoft.com/office/powerpoint/2010/main" val="3110403849"/>
      </p:ext>
    </p:extLst>
  </p:cSld>
  <p:clrMapOvr>
    <a:masterClrMapping/>
  </p:clrMapOvr>
  <p:transition spd="slow">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5687"/>
            <a:ext cx="9144000" cy="6858000"/>
          </a:xfrm>
          <a:prstGeom prst="rect">
            <a:avLst/>
          </a:prstGeom>
          <a:solidFill>
            <a:srgbClr val="E37840"/>
          </a:solidFill>
          <a:effectLst>
            <a:softEdge rad="228600"/>
          </a:effectLst>
        </p:spPr>
      </p:pic>
      <p:sp>
        <p:nvSpPr>
          <p:cNvPr id="9" name="TextBox 8"/>
          <p:cNvSpPr txBox="1"/>
          <p:nvPr/>
        </p:nvSpPr>
        <p:spPr>
          <a:xfrm>
            <a:off x="342900" y="1376599"/>
            <a:ext cx="8458200" cy="3416320"/>
          </a:xfrm>
          <a:prstGeom prst="rect">
            <a:avLst/>
          </a:prstGeom>
          <a:solidFill>
            <a:schemeClr val="tx1">
              <a:lumMod val="85000"/>
              <a:lumOff val="15000"/>
              <a:alpha val="30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Jesus said, “Most </a:t>
            </a:r>
            <a:r>
              <a:rPr lang="en-US" sz="52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assuredly, I say to you, he who believes in Me </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has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[present tense] </a:t>
            </a:r>
            <a:r>
              <a:rPr lang="en-US" sz="52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a:t>
            </a:r>
            <a:r>
              <a:rPr lang="en-US" sz="52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life</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52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(John 6:47)</a:t>
            </a:r>
            <a:endParaRPr lang="en-US" sz="52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Tree>
    <p:extLst>
      <p:ext uri="{BB962C8B-B14F-4D97-AF65-F5344CB8AC3E}">
        <p14:creationId xmlns:p14="http://schemas.microsoft.com/office/powerpoint/2010/main" val="1293290502"/>
      </p:ext>
    </p:extLst>
  </p:cSld>
  <p:clrMapOvr>
    <a:masterClrMapping/>
  </p:clrMapOvr>
  <p:transition spd="slow">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5687"/>
            <a:ext cx="9144000" cy="6858000"/>
          </a:xfrm>
          <a:prstGeom prst="rect">
            <a:avLst/>
          </a:prstGeom>
          <a:solidFill>
            <a:srgbClr val="E37840"/>
          </a:solidFill>
          <a:effectLst>
            <a:softEdge rad="228600"/>
          </a:effectLst>
        </p:spPr>
      </p:pic>
      <p:sp>
        <p:nvSpPr>
          <p:cNvPr id="9" name="TextBox 8"/>
          <p:cNvSpPr txBox="1"/>
          <p:nvPr/>
        </p:nvSpPr>
        <p:spPr>
          <a:xfrm>
            <a:off x="342900" y="1530487"/>
            <a:ext cx="8458200" cy="4524315"/>
          </a:xfrm>
          <a:prstGeom prst="rect">
            <a:avLst/>
          </a:prstGeom>
          <a:solidFill>
            <a:schemeClr val="tx1">
              <a:lumMod val="85000"/>
              <a:lumOff val="15000"/>
              <a:alpha val="30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 </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am the resurrection and </a:t>
            </a:r>
            <a:r>
              <a:rPr lang="en-US" sz="48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the life</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He who believes in Me, though he may </a:t>
            </a:r>
            <a:r>
              <a:rPr lang="en-US" sz="4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[physically] </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die, </a:t>
            </a:r>
            <a:r>
              <a:rPr lang="en-US" sz="48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he shall </a:t>
            </a:r>
            <a:r>
              <a:rPr lang="en-US" sz="48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live</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And </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whoever lives and believes in Me </a:t>
            </a:r>
            <a:r>
              <a:rPr lang="en-US" sz="4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[spiritually] </a:t>
            </a:r>
            <a:r>
              <a:rPr lang="en-US" sz="48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shall </a:t>
            </a:r>
            <a:r>
              <a:rPr lang="en-US" sz="48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never </a:t>
            </a:r>
            <a:r>
              <a:rPr lang="en-US" sz="48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die.”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(John 11:25-26)</a:t>
            </a:r>
            <a:endPar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Tree>
    <p:extLst>
      <p:ext uri="{BB962C8B-B14F-4D97-AF65-F5344CB8AC3E}">
        <p14:creationId xmlns:p14="http://schemas.microsoft.com/office/powerpoint/2010/main" val="2815472948"/>
      </p:ext>
    </p:extLst>
  </p:cSld>
  <p:clrMapOvr>
    <a:masterClrMapping/>
  </p:clrMapOvr>
  <p:transition spd="slow">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5687"/>
            <a:ext cx="9144000" cy="6858000"/>
          </a:xfrm>
          <a:prstGeom prst="rect">
            <a:avLst/>
          </a:prstGeom>
          <a:solidFill>
            <a:srgbClr val="E37840"/>
          </a:solidFill>
          <a:effectLst>
            <a:softEdge rad="228600"/>
          </a:effectLst>
        </p:spPr>
      </p:pic>
      <p:sp>
        <p:nvSpPr>
          <p:cNvPr id="9" name="TextBox 8"/>
          <p:cNvSpPr txBox="1"/>
          <p:nvPr/>
        </p:nvSpPr>
        <p:spPr>
          <a:xfrm>
            <a:off x="342900" y="1530487"/>
            <a:ext cx="8458200" cy="2308324"/>
          </a:xfrm>
          <a:prstGeom prst="rect">
            <a:avLst/>
          </a:prstGeom>
          <a:solidFill>
            <a:schemeClr val="tx1">
              <a:lumMod val="85000"/>
              <a:lumOff val="15000"/>
              <a:alpha val="30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Jesus is affirming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once saved, always saved</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Once a person has </a:t>
            </a:r>
            <a:r>
              <a:rPr lang="en-US" sz="48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he will never ever lose that life.</a:t>
            </a:r>
            <a:endPar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7" name="TextBox 6"/>
          <p:cNvSpPr txBox="1"/>
          <p:nvPr/>
        </p:nvSpPr>
        <p:spPr>
          <a:xfrm>
            <a:off x="1028699" y="3869897"/>
            <a:ext cx="7086602" cy="2400657"/>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 life that will never end.</a:t>
            </a:r>
          </a:p>
          <a:p>
            <a:pPr algn="ctr">
              <a:buClr>
                <a:srgbClr val="FFFF00"/>
              </a:buClr>
            </a:pP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It will never be taken away.</a:t>
            </a:r>
          </a:p>
          <a:p>
            <a:pPr algn="ctr">
              <a:buClr>
                <a:srgbClr val="FFFF00"/>
              </a:buClr>
            </a:pP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It can’t be given back.</a:t>
            </a:r>
            <a:endPar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327570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5687"/>
            <a:ext cx="9144000" cy="6858000"/>
          </a:xfrm>
          <a:prstGeom prst="rect">
            <a:avLst/>
          </a:prstGeom>
          <a:solidFill>
            <a:srgbClr val="E37840"/>
          </a:solidFill>
          <a:effectLst>
            <a:softEdge rad="228600"/>
          </a:effectLst>
        </p:spPr>
      </p:pic>
      <p:sp>
        <p:nvSpPr>
          <p:cNvPr id="9" name="TextBox 8"/>
          <p:cNvSpPr txBox="1"/>
          <p:nvPr/>
        </p:nvSpPr>
        <p:spPr>
          <a:xfrm>
            <a:off x="342900" y="1530487"/>
            <a:ext cx="8458200" cy="2308324"/>
          </a:xfrm>
          <a:prstGeom prst="rect">
            <a:avLst/>
          </a:prstGeom>
          <a:solidFill>
            <a:schemeClr val="tx1">
              <a:lumMod val="85000"/>
              <a:lumOff val="15000"/>
              <a:alpha val="30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Jesus is affirming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once saved, always saved</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Once a person has </a:t>
            </a:r>
            <a:r>
              <a:rPr lang="en-US" sz="48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he will never ever lose that life.</a:t>
            </a:r>
            <a:endPar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6" name="TextBox 5"/>
          <p:cNvSpPr txBox="1"/>
          <p:nvPr/>
        </p:nvSpPr>
        <p:spPr>
          <a:xfrm>
            <a:off x="342900" y="3962400"/>
            <a:ext cx="8458200" cy="2308324"/>
          </a:xfrm>
          <a:prstGeom prst="rect">
            <a:avLst/>
          </a:prstGeom>
          <a:solidFill>
            <a:schemeClr val="tx1">
              <a:lumMod val="85000"/>
              <a:lumOff val="15000"/>
              <a:alpha val="30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If anyone who did believe in Him and has </a:t>
            </a:r>
            <a:r>
              <a:rPr lang="en-US" sz="48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eternal life </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and then lost it, this would make Jesus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a liar</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endPar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1358823591"/>
      </p:ext>
    </p:extLst>
  </p:cSld>
  <p:clrMapOvr>
    <a:masterClrMapping/>
  </p:clrMapOvr>
  <p:transition spd="slow">
    <p:strips dir="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5687"/>
            <a:ext cx="9144000" cy="6858000"/>
          </a:xfrm>
          <a:prstGeom prst="rect">
            <a:avLst/>
          </a:prstGeom>
          <a:solidFill>
            <a:srgbClr val="E37840"/>
          </a:solidFill>
          <a:effectLst>
            <a:softEdge rad="228600"/>
          </a:effectLst>
        </p:spPr>
      </p:pic>
      <p:sp>
        <p:nvSpPr>
          <p:cNvPr id="9" name="TextBox 8"/>
          <p:cNvSpPr txBox="1"/>
          <p:nvPr/>
        </p:nvSpPr>
        <p:spPr>
          <a:xfrm>
            <a:off x="342900" y="1530487"/>
            <a:ext cx="8458200" cy="4524315"/>
          </a:xfrm>
          <a:prstGeom prst="rect">
            <a:avLst/>
          </a:prstGeom>
          <a:solidFill>
            <a:schemeClr val="tx1">
              <a:lumMod val="85000"/>
              <a:lumOff val="15000"/>
              <a:alpha val="30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“He </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who believes in the Son of God has the witness in himself; he who does not believe God has made Him </a:t>
            </a:r>
            <a:r>
              <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a liar</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because he has not believed the testimony that God has given of His Son</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a:t>
            </a:r>
            <a:r>
              <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1 John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5:10)</a:t>
            </a:r>
            <a:endPar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Tree>
    <p:extLst>
      <p:ext uri="{BB962C8B-B14F-4D97-AF65-F5344CB8AC3E}">
        <p14:creationId xmlns:p14="http://schemas.microsoft.com/office/powerpoint/2010/main" val="2959458923"/>
      </p:ext>
    </p:extLst>
  </p:cSld>
  <p:clrMapOvr>
    <a:masterClrMapping/>
  </p:clrMapOvr>
  <p:transition spd="slow">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5687"/>
            <a:ext cx="9144000" cy="6858000"/>
          </a:xfrm>
          <a:prstGeom prst="rect">
            <a:avLst/>
          </a:prstGeom>
          <a:solidFill>
            <a:srgbClr val="E37840"/>
          </a:solidFill>
          <a:effectLst>
            <a:softEdge rad="228600"/>
          </a:effectLst>
        </p:spPr>
      </p:pic>
      <p:sp>
        <p:nvSpPr>
          <p:cNvPr id="9" name="TextBox 8"/>
          <p:cNvSpPr txBox="1"/>
          <p:nvPr/>
        </p:nvSpPr>
        <p:spPr>
          <a:xfrm>
            <a:off x="342900" y="1530487"/>
            <a:ext cx="8458200" cy="2308324"/>
          </a:xfrm>
          <a:prstGeom prst="rect">
            <a:avLst/>
          </a:prstGeom>
          <a:solidFill>
            <a:schemeClr val="tx1">
              <a:lumMod val="85000"/>
              <a:lumOff val="15000"/>
              <a:alpha val="30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“And </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this is the testimony: that God has given us </a:t>
            </a:r>
            <a:r>
              <a:rPr lang="en-US" sz="48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eternal life</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and </a:t>
            </a:r>
            <a:r>
              <a:rPr lang="en-US" sz="48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this life </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is in His Son</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(1 </a:t>
            </a:r>
            <a:r>
              <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John </a:t>
            </a:r>
            <a:r>
              <a:rPr lang="en-US" sz="48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5:11)</a:t>
            </a:r>
            <a:endPar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Tree>
    <p:extLst>
      <p:ext uri="{BB962C8B-B14F-4D97-AF65-F5344CB8AC3E}">
        <p14:creationId xmlns:p14="http://schemas.microsoft.com/office/powerpoint/2010/main" val="3803589961"/>
      </p:ext>
    </p:extLst>
  </p:cSld>
  <p:clrMapOvr>
    <a:masterClrMapping/>
  </p:clrMapOvr>
  <p:transition spd="slow">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5687"/>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849" y="1539586"/>
            <a:ext cx="5938302" cy="4458893"/>
          </a:xfrm>
          <a:prstGeom prst="rect">
            <a:avLst/>
          </a:prstGeom>
          <a:effectLst>
            <a:softEdge rad="317500"/>
          </a:effectLst>
        </p:spPr>
      </p:pic>
      <p:sp>
        <p:nvSpPr>
          <p:cNvPr id="9" name="TextBox 8"/>
          <p:cNvSpPr txBox="1"/>
          <p:nvPr/>
        </p:nvSpPr>
        <p:spPr>
          <a:xfrm>
            <a:off x="342900" y="1530487"/>
            <a:ext cx="8458200" cy="3293209"/>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 person can no more lose </a:t>
            </a:r>
            <a:r>
              <a:rPr lang="en-US" sz="52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 </a:t>
            </a:r>
            <a:r>
              <a:rPr lang="en-US" sz="52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now</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than he would be able to lose </a:t>
            </a:r>
            <a:r>
              <a:rPr lang="en-US" sz="52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 </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once he is in heaven / Kingdom.</a:t>
            </a:r>
            <a:endParaRPr lang="en-US" sz="52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3490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descr="Sun and moon.bmp"/>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116762147"/>
      </p:ext>
    </p:extLst>
  </p:cSld>
  <p:clrMapOvr>
    <a:masterClrMapping/>
  </p:clrMapOvr>
  <mc:AlternateContent xmlns:mc="http://schemas.openxmlformats.org/markup-compatibility/2006" xmlns:p14="http://schemas.microsoft.com/office/powerpoint/2010/main">
    <mc:Choice Requires="p14">
      <p:transition spd="med" p14:dur="700" advTm="4058">
        <p:fade/>
      </p:transition>
    </mc:Choice>
    <mc:Fallback xmlns="">
      <p:transition spd="med" advTm="4058">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5687"/>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342900" y="1530487"/>
            <a:ext cx="8458200" cy="4893647"/>
          </a:xfrm>
          <a:prstGeom prst="rect">
            <a:avLst/>
          </a:prstGeom>
          <a:solidFill>
            <a:schemeClr val="tx1">
              <a:lumMod val="85000"/>
              <a:lumOff val="15000"/>
              <a:alpha val="30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In order to believe in Jesus for </a:t>
            </a:r>
            <a:r>
              <a:rPr lang="en-US" sz="52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 </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 person must believe that the life that He promises saves him </a:t>
            </a:r>
            <a:r>
              <a:rPr lang="en-US" sz="52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once and forever</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that is “once saved, always saved.”</a:t>
            </a:r>
            <a:endParaRPr lang="en-US" sz="52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295660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5687"/>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342900" y="1304499"/>
            <a:ext cx="8458200" cy="5478423"/>
          </a:xfrm>
          <a:prstGeom prst="rect">
            <a:avLst/>
          </a:prstGeom>
          <a:solidFill>
            <a:schemeClr val="tx1">
              <a:lumMod val="85000"/>
              <a:lumOff val="15000"/>
              <a:alpha val="30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“But if a person has never believed that simply by faith in Jesus his eternal destiny is secure and cannot be lost or revoked or returned for any reason, then he clearly has not yet believed the truth of John 3:16.” </a:t>
            </a:r>
            <a:r>
              <a:rPr lang="en-US" sz="4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[Wilkin, p. 26]</a:t>
            </a:r>
            <a:endParaRPr lang="en-US" sz="44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262545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833042" y="1395070"/>
            <a:ext cx="7477916"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More Than Unending Life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9" name="TextBox 8"/>
          <p:cNvSpPr txBox="1"/>
          <p:nvPr/>
        </p:nvSpPr>
        <p:spPr>
          <a:xfrm>
            <a:off x="1257300" y="2501304"/>
            <a:ext cx="6629400" cy="175432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Quantitative Aspect</a:t>
            </a:r>
          </a:p>
          <a:p>
            <a:pPr algn="ctr">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Its Length – never ending</a:t>
            </a:r>
            <a:endParaRPr lang="en-US" sz="54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7" name="TextBox 6"/>
          <p:cNvSpPr txBox="1"/>
          <p:nvPr/>
        </p:nvSpPr>
        <p:spPr>
          <a:xfrm>
            <a:off x="978496" y="4376800"/>
            <a:ext cx="7187008" cy="175432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Qualitative Aspect</a:t>
            </a:r>
          </a:p>
          <a:p>
            <a:pPr algn="ctr">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Its Depth – varying degrees</a:t>
            </a:r>
            <a:endParaRPr lang="en-US" sz="54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170914561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75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833042" y="1395070"/>
            <a:ext cx="7477916"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More Than Unending Life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9" name="TextBox 8"/>
          <p:cNvSpPr txBox="1"/>
          <p:nvPr/>
        </p:nvSpPr>
        <p:spPr>
          <a:xfrm>
            <a:off x="1257300" y="2501304"/>
            <a:ext cx="6629400" cy="175432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Quantitative Aspect</a:t>
            </a:r>
          </a:p>
          <a:p>
            <a:pPr algn="ctr">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Its Length – never ending</a:t>
            </a:r>
            <a:endParaRPr lang="en-US" sz="54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7" name="TextBox 6"/>
          <p:cNvSpPr txBox="1"/>
          <p:nvPr/>
        </p:nvSpPr>
        <p:spPr>
          <a:xfrm>
            <a:off x="968971" y="4376800"/>
            <a:ext cx="7206058" cy="175432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It</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is received as a gift by</a:t>
            </a:r>
          </a:p>
          <a:p>
            <a:pPr algn="ctr">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faith alone in Christ alone</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endParaRPr lang="en-US" sz="54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105683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833042" y="1395070"/>
            <a:ext cx="7477916"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More Than Unending Life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9" name="TextBox 8"/>
          <p:cNvSpPr txBox="1"/>
          <p:nvPr/>
        </p:nvSpPr>
        <p:spPr>
          <a:xfrm>
            <a:off x="1257300" y="2501304"/>
            <a:ext cx="6629400" cy="175432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Quantitative Aspect</a:t>
            </a:r>
          </a:p>
          <a:p>
            <a:pPr algn="ctr">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Its Length – never ending</a:t>
            </a:r>
            <a:endParaRPr lang="en-US" sz="54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7" name="TextBox 6"/>
          <p:cNvSpPr txBox="1"/>
          <p:nvPr/>
        </p:nvSpPr>
        <p:spPr>
          <a:xfrm>
            <a:off x="971550" y="4376800"/>
            <a:ext cx="7200900" cy="175432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Once received, </a:t>
            </a: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it</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becomes a present possession forever.</a:t>
            </a:r>
            <a:endParaRPr lang="en-US" sz="54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196075752"/>
      </p:ext>
    </p:extLst>
  </p:cSld>
  <p:clrMapOvr>
    <a:masterClrMapping/>
  </p:clrMapOvr>
  <p:transition spd="slow">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833042" y="1395070"/>
            <a:ext cx="7477916"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More Than Unending Life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7" name="TextBox 6"/>
          <p:cNvSpPr txBox="1"/>
          <p:nvPr/>
        </p:nvSpPr>
        <p:spPr>
          <a:xfrm>
            <a:off x="978496" y="4376800"/>
            <a:ext cx="7187008" cy="175432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Qualitative Aspect</a:t>
            </a:r>
          </a:p>
          <a:p>
            <a:pPr algn="ctr">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Its Depth – varying degrees</a:t>
            </a:r>
            <a:endParaRPr lang="en-US" sz="54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8" name="TextBox 7"/>
          <p:cNvSpPr txBox="1"/>
          <p:nvPr/>
        </p:nvSpPr>
        <p:spPr>
          <a:xfrm>
            <a:off x="419100" y="2469088"/>
            <a:ext cx="8305800" cy="175432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It</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is a future possession obtained by enduring in good works.</a:t>
            </a:r>
            <a:endParaRPr lang="en-US" sz="54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97426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833042" y="1395070"/>
            <a:ext cx="7477916"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More Than Unending Life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7" name="TextBox 6"/>
          <p:cNvSpPr txBox="1"/>
          <p:nvPr/>
        </p:nvSpPr>
        <p:spPr>
          <a:xfrm>
            <a:off x="978496" y="4376800"/>
            <a:ext cx="7187008" cy="175432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Qualitative Aspect</a:t>
            </a:r>
          </a:p>
          <a:p>
            <a:pPr algn="ctr">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Its Depth – varying degrees</a:t>
            </a:r>
            <a:endParaRPr lang="en-US" sz="54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8" name="TextBox 7"/>
          <p:cNvSpPr txBox="1"/>
          <p:nvPr/>
        </p:nvSpPr>
        <p:spPr>
          <a:xfrm>
            <a:off x="419100" y="2469088"/>
            <a:ext cx="8305800" cy="175432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The future tense of </a:t>
            </a: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eternal life </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emphasizes its potential fullness</a:t>
            </a:r>
            <a:endParaRPr lang="en-US" sz="54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333313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6" name="TextBox 5"/>
          <p:cNvSpPr txBox="1"/>
          <p:nvPr/>
        </p:nvSpPr>
        <p:spPr>
          <a:xfrm>
            <a:off x="1789411" y="1395070"/>
            <a:ext cx="5565179"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The Abundant Life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285750" y="2414145"/>
            <a:ext cx="8572500" cy="386259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49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“If </a:t>
            </a:r>
            <a:r>
              <a:rPr lang="en-US" sz="49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anyone enters by Me, he will be </a:t>
            </a:r>
            <a:r>
              <a:rPr lang="en-US" sz="49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saved</a:t>
            </a:r>
            <a:r>
              <a:rPr lang="en-US" sz="49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and will go in and out and find </a:t>
            </a:r>
            <a:r>
              <a:rPr lang="en-US" sz="49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pasture… I </a:t>
            </a:r>
            <a:r>
              <a:rPr lang="en-US" sz="49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have come that they may have </a:t>
            </a:r>
            <a:r>
              <a:rPr lang="en-US" sz="49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life</a:t>
            </a:r>
            <a:r>
              <a:rPr lang="en-US" sz="49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49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and</a:t>
            </a:r>
            <a:r>
              <a:rPr lang="en-US" sz="49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that they may have </a:t>
            </a:r>
            <a:r>
              <a:rPr lang="en-US" sz="49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it more </a:t>
            </a:r>
            <a:r>
              <a:rPr lang="en-US" sz="49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abundantly</a:t>
            </a:r>
            <a:r>
              <a:rPr lang="en-US" sz="49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4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(John 10:9a-10)</a:t>
            </a:r>
            <a:endParaRPr lang="en-US" sz="44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64016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285750" y="2133600"/>
            <a:ext cx="8572500" cy="4616648"/>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“When we read of the present possession of eternal life the emphasis is on its eternality, its permanent duration. Though the idea of its potential fullness is surely in the background.” </a:t>
            </a:r>
            <a:r>
              <a:rPr lang="en-US" sz="4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[Wilkin, p. 28]</a:t>
            </a:r>
            <a:endParaRPr lang="en-US" sz="36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8" name="TextBox 7"/>
          <p:cNvSpPr txBox="1"/>
          <p:nvPr/>
        </p:nvSpPr>
        <p:spPr>
          <a:xfrm>
            <a:off x="223837" y="1304499"/>
            <a:ext cx="8696325" cy="8771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51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Quantitative </a:t>
            </a:r>
            <a:r>
              <a:rPr lang="en-US" sz="51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and Qualitative Aspect</a:t>
            </a:r>
            <a:endParaRPr lang="en-US" sz="51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88486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8" name="TextBox 7"/>
          <p:cNvSpPr txBox="1"/>
          <p:nvPr/>
        </p:nvSpPr>
        <p:spPr>
          <a:xfrm>
            <a:off x="323850" y="2179301"/>
            <a:ext cx="8496300" cy="4616648"/>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“Assuredly</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I say to you, there is no one who has left house or brothers or sisters or father or mother or wife or children or lands, for My sake and the </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gospel's, who </a:t>
            </a:r>
            <a:r>
              <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shall</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not receive a hundredfold now in this time </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endPar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endParaRPr>
          </a:p>
        </p:txBody>
      </p:sp>
      <p:sp>
        <p:nvSpPr>
          <p:cNvPr id="13" name="TextBox 12"/>
          <p:cNvSpPr txBox="1"/>
          <p:nvPr/>
        </p:nvSpPr>
        <p:spPr>
          <a:xfrm>
            <a:off x="2090738" y="1285165"/>
            <a:ext cx="4962525" cy="92333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Qualitative Aspect</a:t>
            </a:r>
            <a:endParaRPr lang="en-US" sz="54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229777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Mountain Sunset.jpg"/>
          <p:cNvPicPr>
            <a:picLocks noChangeAspect="1"/>
          </p:cNvPicPr>
          <p:nvPr/>
        </p:nvPicPr>
        <p:blipFill rotWithShape="1">
          <a:blip r:embed="rId2" cstate="print"/>
          <a:srcRect l="801" r="483"/>
          <a:stretch/>
        </p:blipFill>
        <p:spPr>
          <a:xfrm>
            <a:off x="0" y="-29497"/>
            <a:ext cx="9144000" cy="6887497"/>
          </a:xfrm>
          <a:prstGeom prst="rect">
            <a:avLst/>
          </a:prstGeom>
        </p:spPr>
      </p:pic>
    </p:spTree>
    <p:extLst>
      <p:ext uri="{BB962C8B-B14F-4D97-AF65-F5344CB8AC3E}">
        <p14:creationId xmlns:p14="http://schemas.microsoft.com/office/powerpoint/2010/main" val="3965039242"/>
      </p:ext>
    </p:extLst>
  </p:cSld>
  <p:clrMapOvr>
    <a:masterClrMapping/>
  </p:clrMapOvr>
  <mc:AlternateContent xmlns:mc="http://schemas.openxmlformats.org/markup-compatibility/2006" xmlns:p14="http://schemas.microsoft.com/office/powerpoint/2010/main">
    <mc:Choice Requires="p14">
      <p:transition spd="med" p14:dur="700" advTm="4078">
        <p:fade/>
      </p:transition>
    </mc:Choice>
    <mc:Fallback xmlns="">
      <p:transition spd="med" advTm="4078">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8" name="TextBox 7"/>
          <p:cNvSpPr txBox="1"/>
          <p:nvPr/>
        </p:nvSpPr>
        <p:spPr>
          <a:xfrm>
            <a:off x="361950" y="2208495"/>
            <a:ext cx="8420100" cy="386259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49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“…houses </a:t>
            </a:r>
            <a:r>
              <a:rPr lang="en-US" sz="49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and brothers and sisters and mothers and children and lands, with persecutions -- and </a:t>
            </a:r>
            <a:r>
              <a:rPr lang="en-US" sz="49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in the age to come</a:t>
            </a:r>
            <a:r>
              <a:rPr lang="en-US" sz="49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49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eternal life</a:t>
            </a:r>
            <a:r>
              <a:rPr lang="en-US" sz="49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49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(Mark 10:29-31)</a:t>
            </a:r>
            <a:endParaRPr lang="en-US" sz="49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7" name="TextBox 6"/>
          <p:cNvSpPr txBox="1"/>
          <p:nvPr/>
        </p:nvSpPr>
        <p:spPr>
          <a:xfrm>
            <a:off x="2090738" y="1285165"/>
            <a:ext cx="4962525" cy="92333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Qualitative Aspect</a:t>
            </a:r>
            <a:endParaRPr lang="en-US" sz="54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385650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8" name="TextBox 7"/>
          <p:cNvSpPr txBox="1"/>
          <p:nvPr/>
        </p:nvSpPr>
        <p:spPr>
          <a:xfrm>
            <a:off x="361950" y="2219700"/>
            <a:ext cx="8420100" cy="386259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49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“For </a:t>
            </a:r>
            <a:r>
              <a:rPr lang="en-US" sz="49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he who sows to his flesh will of the flesh reap corruption, but he who sows to the Spirit </a:t>
            </a:r>
            <a:r>
              <a:rPr lang="en-US" sz="49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will</a:t>
            </a:r>
            <a:r>
              <a:rPr lang="en-US" sz="49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of the Spirit reap </a:t>
            </a:r>
            <a:r>
              <a:rPr lang="en-US" sz="49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a:t>
            </a:r>
            <a:r>
              <a:rPr lang="en-US" sz="49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life</a:t>
            </a:r>
            <a:r>
              <a:rPr lang="en-US" sz="49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49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(Galatians 6:8)</a:t>
            </a:r>
            <a:endParaRPr lang="en-US" sz="49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9" name="TextBox 8"/>
          <p:cNvSpPr txBox="1"/>
          <p:nvPr/>
        </p:nvSpPr>
        <p:spPr>
          <a:xfrm>
            <a:off x="2090738" y="1285165"/>
            <a:ext cx="4962525" cy="92333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Qualitative Aspect</a:t>
            </a:r>
            <a:endParaRPr lang="en-US" sz="54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294204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8" name="TextBox 7"/>
          <p:cNvSpPr txBox="1"/>
          <p:nvPr/>
        </p:nvSpPr>
        <p:spPr>
          <a:xfrm>
            <a:off x="257175" y="2219700"/>
            <a:ext cx="8629651" cy="310854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49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“…pursue </a:t>
            </a:r>
            <a:r>
              <a:rPr lang="en-US" sz="49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righteousness, godliness, faith, love, patience, </a:t>
            </a:r>
            <a:r>
              <a:rPr lang="en-US" sz="49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gentleness. Fight </a:t>
            </a:r>
            <a:r>
              <a:rPr lang="en-US" sz="49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the good fight of faith, lay hold on </a:t>
            </a:r>
            <a:r>
              <a:rPr lang="en-US" sz="49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eternal </a:t>
            </a:r>
            <a:r>
              <a:rPr lang="en-US" sz="49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life</a:t>
            </a:r>
            <a:r>
              <a:rPr lang="en-US" sz="49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46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a:t>
            </a:r>
            <a:r>
              <a:rPr lang="en-US" sz="46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1 </a:t>
            </a:r>
            <a:r>
              <a:rPr lang="en-US" sz="46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Timothy 6:11-12)</a:t>
            </a:r>
            <a:endParaRPr lang="en-US" sz="46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6" name="TextBox 5"/>
          <p:cNvSpPr txBox="1"/>
          <p:nvPr/>
        </p:nvSpPr>
        <p:spPr>
          <a:xfrm>
            <a:off x="2090738" y="1285165"/>
            <a:ext cx="4962525" cy="92333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Qualitative Aspect</a:t>
            </a:r>
            <a:endParaRPr lang="en-US" sz="54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35029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8" name="TextBox 7"/>
          <p:cNvSpPr txBox="1"/>
          <p:nvPr/>
        </p:nvSpPr>
        <p:spPr>
          <a:xfrm>
            <a:off x="361950" y="2219700"/>
            <a:ext cx="8420100" cy="4616648"/>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“Let </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them do good, that they be rich in good works, ready to give, willing to </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share, storing </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up for themselves a good foundation for </a:t>
            </a:r>
            <a:r>
              <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the time to come</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that they </a:t>
            </a:r>
            <a:r>
              <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may</a:t>
            </a:r>
            <a:r>
              <a:rPr lang="en-US" sz="48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lay hold on </a:t>
            </a:r>
            <a:r>
              <a:rPr lang="en-US" sz="4800" b="1" dirty="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eternal life</a:t>
            </a:r>
            <a:r>
              <a:rPr lang="en-US" sz="48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46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(1 Timothy 6:18-19)</a:t>
            </a:r>
            <a:endParaRPr lang="en-US" sz="46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6" name="TextBox 5"/>
          <p:cNvSpPr txBox="1"/>
          <p:nvPr/>
        </p:nvSpPr>
        <p:spPr>
          <a:xfrm>
            <a:off x="2090738" y="1285165"/>
            <a:ext cx="4962525" cy="92333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Qualitative Aspect</a:t>
            </a:r>
            <a:endParaRPr lang="en-US" sz="54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353697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342900" y="1551297"/>
            <a:ext cx="8458200" cy="4708981"/>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Whenever the Bible speaks of the free gift of </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received by faith alone, it always uses the </a:t>
            </a: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present tense</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and when it speaks of the potential fullness of </a:t>
            </a:r>
            <a:r>
              <a:rPr lang="en-US" sz="50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eternal life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it uses the </a:t>
            </a: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future tense</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t>
            </a:r>
            <a:endParaRPr lang="en-US" sz="48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1881657147"/>
      </p:ext>
    </p:extLst>
  </p:cSld>
  <p:clrMapOvr>
    <a:masterClrMapping/>
  </p:clrMapOvr>
  <mc:AlternateContent xmlns:mc="http://schemas.openxmlformats.org/markup-compatibility/2006" xmlns:p14="http://schemas.microsoft.com/office/powerpoint/2010/main">
    <mc:Choice Requires="p14">
      <p:transition spd="slow" p14:dur="1250">
        <p:strips dir="rd"/>
      </p:transition>
    </mc:Choice>
    <mc:Fallback xmlns="">
      <p:transition spd="slow">
        <p:strips dir="rd"/>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247650" y="2410733"/>
            <a:ext cx="8648700" cy="4016484"/>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1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The</a:t>
            </a:r>
            <a:r>
              <a:rPr lang="en-US" sz="51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 fullness </a:t>
            </a:r>
            <a:r>
              <a:rPr lang="en-US" sz="51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of our </a:t>
            </a:r>
            <a:r>
              <a:rPr lang="en-US" sz="51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eternal life </a:t>
            </a:r>
            <a:r>
              <a:rPr lang="en-US" sz="51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will be determined by what we do with the few decades that God gives us in </a:t>
            </a:r>
            <a:r>
              <a:rPr lang="en-US" sz="51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this life</a:t>
            </a:r>
            <a:r>
              <a:rPr lang="en-US" sz="51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So it is important that we endure in doing good until the end.</a:t>
            </a:r>
            <a:endParaRPr lang="en-US" sz="51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7" name="TextBox 6"/>
          <p:cNvSpPr txBox="1"/>
          <p:nvPr/>
        </p:nvSpPr>
        <p:spPr>
          <a:xfrm>
            <a:off x="1789411" y="1395070"/>
            <a:ext cx="5565179"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The Fullness of Life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104467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342900" y="2414497"/>
            <a:ext cx="8458200" cy="3416320"/>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“The one who reaps </a:t>
            </a:r>
            <a:r>
              <a:rPr lang="en-US" sz="5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a fuller experience </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of </a:t>
            </a:r>
            <a:r>
              <a:rPr lang="en-US" sz="54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 </a:t>
            </a:r>
            <a:r>
              <a:rPr lang="en-US" sz="54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will glorify Christ more and reap more joy as a result.” </a:t>
            </a:r>
            <a:r>
              <a:rPr lang="en-US" sz="44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[Wilkin, p. 29]</a:t>
            </a:r>
            <a:endParaRPr lang="en-US" sz="44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6" name="TextBox 5"/>
          <p:cNvSpPr txBox="1"/>
          <p:nvPr/>
        </p:nvSpPr>
        <p:spPr>
          <a:xfrm>
            <a:off x="1789411" y="1395070"/>
            <a:ext cx="5565179"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The Fullness of Life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253569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342900" y="1533099"/>
            <a:ext cx="8458200" cy="4893647"/>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“His </a:t>
            </a:r>
            <a:r>
              <a:rPr lang="en-US" sz="52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lord said to him, </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‘Well </a:t>
            </a:r>
            <a:r>
              <a:rPr lang="en-US" sz="52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done, good and faithful servant; you were faithful over a few things, I will make you ruler over many things. Enter into the joy of your </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lord.” </a:t>
            </a:r>
            <a:r>
              <a:rPr lang="en-US" sz="52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(Matthew 25:21)</a:t>
            </a:r>
            <a:endParaRPr lang="en-US" sz="52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105127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438150" y="2434645"/>
            <a:ext cx="8267700" cy="3293209"/>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The one who squanders this life will not have </a:t>
            </a:r>
            <a:r>
              <a:rPr lang="en-US" sz="52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the fullness </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of </a:t>
            </a:r>
            <a:r>
              <a:rPr lang="en-US" sz="5200" b="1" dirty="0" smtClean="0">
                <a:ln w="6350">
                  <a:solidFill>
                    <a:sysClr val="windowText" lastClr="000000"/>
                  </a:solidFill>
                </a:ln>
                <a:solidFill>
                  <a:srgbClr val="00B0F0"/>
                </a:solidFill>
                <a:effectLst>
                  <a:outerShdw blurRad="50800" dist="50800" algn="br" rotWithShape="0">
                    <a:schemeClr val="tx1"/>
                  </a:outerShdw>
                </a:effectLst>
                <a:latin typeface="Geometr231 BT" panose="020D0402020204020903" pitchFamily="34" charset="0"/>
              </a:rPr>
              <a:t>everlasting life</a:t>
            </a:r>
            <a:r>
              <a:rPr lang="en-US" sz="52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 </a:t>
            </a:r>
            <a:r>
              <a:rPr lang="en-US" sz="52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that he could have had forever.</a:t>
            </a:r>
            <a:endParaRPr lang="en-US" sz="52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
        <p:nvSpPr>
          <p:cNvPr id="7" name="TextBox 6"/>
          <p:cNvSpPr txBox="1"/>
          <p:nvPr/>
        </p:nvSpPr>
        <p:spPr>
          <a:xfrm>
            <a:off x="1789411" y="1395070"/>
            <a:ext cx="5565179" cy="1015663"/>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ctr"/>
            <a:r>
              <a:rPr lang="en-US" sz="6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The Fullness of Life</a:t>
            </a:r>
            <a:endParaRPr lang="en-US" sz="6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414001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9144000" cy="6858000"/>
          </a:xfrm>
          <a:prstGeom prst="rect">
            <a:avLst/>
          </a:prstGeom>
          <a:solidFill>
            <a:srgbClr val="E37840"/>
          </a:solidFill>
          <a:effectLst>
            <a:softEdge rad="228600"/>
          </a:effectLst>
        </p:spPr>
      </p:pic>
      <p:sp>
        <p:nvSpPr>
          <p:cNvPr id="10" name="Title 8"/>
          <p:cNvSpPr txBox="1">
            <a:spLocks/>
          </p:cNvSpPr>
          <p:nvPr/>
        </p:nvSpPr>
        <p:spPr>
          <a:xfrm>
            <a:off x="685800" y="228600"/>
            <a:ext cx="7772400" cy="1075899"/>
          </a:xfrm>
          <a:prstGeom prst="rect">
            <a:avLst/>
          </a:prstGeom>
          <a:solidFill>
            <a:schemeClr val="tx1">
              <a:lumMod val="85000"/>
              <a:lumOff val="15000"/>
              <a:alpha val="55000"/>
            </a:schemeClr>
          </a:solidFill>
          <a:ln w="6350" cap="rnd">
            <a:noFill/>
          </a:ln>
          <a:effectLst>
            <a:softEdge rad="254000"/>
          </a:effectLst>
        </p:spPr>
        <p:txBody>
          <a:bodyPr vert="horz" anchor="b" anchorCtr="0">
            <a:noAutofit/>
          </a:bodyPr>
          <a:lstStyle/>
          <a:p>
            <a:pPr lvl="0" algn="ctr">
              <a:spcBef>
                <a:spcPct val="0"/>
              </a:spcBef>
              <a:defRPr/>
            </a:pPr>
            <a:r>
              <a:rPr lang="en-US" sz="7000" b="1" spc="-100" dirty="0" smtClean="0">
                <a:ln w="12700" cmpd="sng">
                  <a:solidFill>
                    <a:sysClr val="windowText" lastClr="000000"/>
                  </a:solidFill>
                  <a:prstDash val="solid"/>
                  <a:round/>
                </a:ln>
                <a:solidFill>
                  <a:schemeClr val="bg1"/>
                </a:solidFill>
                <a:effectLst>
                  <a:outerShdw blurRad="38100" dist="50800" dir="2700000" algn="tl">
                    <a:srgbClr val="000000"/>
                  </a:outerShdw>
                </a:effectLst>
                <a:latin typeface="Geometr231 BT" pitchFamily="34" charset="0"/>
                <a:ea typeface="+mj-ea"/>
                <a:cs typeface="Aharoni" pitchFamily="2" charset="-79"/>
              </a:rPr>
              <a:t>Everlasting / Eternal Life</a:t>
            </a:r>
          </a:p>
        </p:txBody>
      </p:sp>
      <p:sp>
        <p:nvSpPr>
          <p:cNvPr id="9" name="TextBox 8"/>
          <p:cNvSpPr txBox="1"/>
          <p:nvPr/>
        </p:nvSpPr>
        <p:spPr>
          <a:xfrm>
            <a:off x="342900" y="1373684"/>
            <a:ext cx="8458200" cy="5693866"/>
          </a:xfrm>
          <a:prstGeom prst="rect">
            <a:avLst/>
          </a:prstGeom>
          <a:solidFill>
            <a:schemeClr val="tx1">
              <a:lumMod val="85000"/>
              <a:lumOff val="15000"/>
              <a:alpha val="35000"/>
            </a:schemeClr>
          </a:solidFill>
          <a:effectLst>
            <a:outerShdw dir="2400000" sx="1000" sy="1000" algn="ctr" rotWithShape="0">
              <a:schemeClr val="tx1"/>
            </a:outerShdw>
            <a:softEdge rad="254000"/>
          </a:effectLst>
        </p:spPr>
        <p:txBody>
          <a:bodyPr wrap="square" rtlCol="0">
            <a:spAutoFit/>
          </a:bodyPr>
          <a:lstStyle/>
          <a:p>
            <a:pPr algn="just">
              <a:buClr>
                <a:srgbClr val="FFFF00"/>
              </a:buClr>
            </a:pP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“The </a:t>
            </a: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lord said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to the lazy and wicked servant, ‘For </a:t>
            </a:r>
            <a:r>
              <a:rPr lang="en-US" sz="5000" b="1" dirty="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to everyone who has, more will be given, and he will have abundance; but from him who does not have, even what he has will be taken </a:t>
            </a:r>
            <a:r>
              <a:rPr lang="en-US" sz="5000" b="1" dirty="0" smtClean="0">
                <a:ln w="6350">
                  <a:solidFill>
                    <a:sysClr val="windowText" lastClr="000000"/>
                  </a:solidFill>
                </a:ln>
                <a:solidFill>
                  <a:schemeClr val="bg1"/>
                </a:solidFill>
                <a:effectLst>
                  <a:outerShdw blurRad="50800" dist="50800" algn="br" rotWithShape="0">
                    <a:schemeClr val="tx1"/>
                  </a:outerShdw>
                </a:effectLst>
                <a:latin typeface="Geometr231 BT" panose="020D0402020204020903" pitchFamily="34" charset="0"/>
              </a:rPr>
              <a:t>away.” </a:t>
            </a:r>
            <a:r>
              <a:rPr lang="en-US" sz="5000" b="1" dirty="0" smtClean="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rPr>
              <a:t>(Matthew 25:29)</a:t>
            </a:r>
            <a:endParaRPr lang="en-US" sz="5000" b="1" dirty="0">
              <a:ln w="6350">
                <a:solidFill>
                  <a:sysClr val="windowText" lastClr="000000"/>
                </a:solidFill>
              </a:ln>
              <a:solidFill>
                <a:srgbClr val="FFFF00"/>
              </a:solidFill>
              <a:effectLst>
                <a:outerShdw blurRad="50800" dist="50800" algn="br" rotWithShape="0">
                  <a:schemeClr val="tx1"/>
                </a:outerShdw>
              </a:effectLst>
              <a:latin typeface="Geometr231 BT" panose="020D0402020204020903" pitchFamily="34" charset="0"/>
            </a:endParaRPr>
          </a:p>
        </p:txBody>
      </p:sp>
    </p:spTree>
    <p:extLst>
      <p:ext uri="{BB962C8B-B14F-4D97-AF65-F5344CB8AC3E}">
        <p14:creationId xmlns:p14="http://schemas.microsoft.com/office/powerpoint/2010/main" val="181407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158359</TotalTime>
  <Words>2226</Words>
  <Application>Microsoft Office PowerPoint</Application>
  <PresentationFormat>On-screen Show (4:3)</PresentationFormat>
  <Paragraphs>202</Paragraphs>
  <Slides>108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108</vt:i4>
      </vt:variant>
    </vt:vector>
  </HeadingPairs>
  <TitlesOfParts>
    <vt:vector size="115" baseType="lpstr">
      <vt:lpstr>Aharoni</vt:lpstr>
      <vt:lpstr>Arial</vt:lpstr>
      <vt:lpstr>Calibri</vt:lpstr>
      <vt:lpstr>Calibri Light</vt:lpstr>
      <vt:lpstr>Geometr231 BT</vt:lpstr>
      <vt:lpstr>Pegasus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Losey</dc:creator>
  <cp:lastModifiedBy>Ray Losey</cp:lastModifiedBy>
  <cp:revision>2356</cp:revision>
  <dcterms:created xsi:type="dcterms:W3CDTF">2010-02-05T17:09:41Z</dcterms:created>
  <dcterms:modified xsi:type="dcterms:W3CDTF">2020-07-06T14:31:53Z</dcterms:modified>
</cp:coreProperties>
</file>